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sldIdLst>
    <p:sldId id="265" r:id="rId2"/>
    <p:sldId id="263" r:id="rId3"/>
    <p:sldId id="266" r:id="rId4"/>
    <p:sldId id="267" r:id="rId5"/>
    <p:sldId id="268" r:id="rId6"/>
    <p:sldId id="269" r:id="rId7"/>
    <p:sldId id="271" r:id="rId8"/>
    <p:sldId id="287" r:id="rId9"/>
    <p:sldId id="274" r:id="rId10"/>
    <p:sldId id="273" r:id="rId11"/>
    <p:sldId id="283" r:id="rId12"/>
    <p:sldId id="280" r:id="rId13"/>
    <p:sldId id="281" r:id="rId14"/>
    <p:sldId id="277" r:id="rId15"/>
    <p:sldId id="276" r:id="rId16"/>
    <p:sldId id="275" r:id="rId17"/>
    <p:sldId id="284" r:id="rId18"/>
    <p:sldId id="288" r:id="rId19"/>
    <p:sldId id="289" r:id="rId20"/>
    <p:sldId id="290" r:id="rId21"/>
    <p:sldId id="285" r:id="rId22"/>
    <p:sldId id="286" r:id="rId23"/>
    <p:sldId id="291" r:id="rId24"/>
    <p:sldId id="278" r:id="rId25"/>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99FF"/>
    <a:srgbClr val="FF66FF"/>
    <a:srgbClr val="FFFF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78" autoAdjust="0"/>
    <p:restoredTop sz="94660"/>
  </p:normalViewPr>
  <p:slideViewPr>
    <p:cSldViewPr snapToGrid="0" showGuides="1">
      <p:cViewPr>
        <p:scale>
          <a:sx n="86" d="100"/>
          <a:sy n="86" d="100"/>
        </p:scale>
        <p:origin x="-504" y="-204"/>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0" name="Прямоугольный треугольник 9"/>
          <p:cNvSpPr/>
          <p:nvPr/>
        </p:nvSpPr>
        <p:spPr>
          <a:xfrm>
            <a:off x="-2" y="4664147"/>
            <a:ext cx="12201452"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Заголовок 8"/>
          <p:cNvSpPr>
            <a:spLocks noGrp="1"/>
          </p:cNvSpPr>
          <p:nvPr>
            <p:ph type="ctrTitle"/>
          </p:nvPr>
        </p:nvSpPr>
        <p:spPr>
          <a:xfrm>
            <a:off x="914400" y="1752602"/>
            <a:ext cx="103632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grpSp>
        <p:nvGrpSpPr>
          <p:cNvPr id="2" name="Группа 1"/>
          <p:cNvGrpSpPr/>
          <p:nvPr/>
        </p:nvGrpSpPr>
        <p:grpSpPr>
          <a:xfrm>
            <a:off x="-5019" y="4953000"/>
            <a:ext cx="12197020" cy="1912088"/>
            <a:chOff x="-3765" y="4832896"/>
            <a:chExt cx="9147765" cy="2032192"/>
          </a:xfrm>
        </p:grpSpPr>
        <p:sp>
          <p:nvSpPr>
            <p:cNvPr id="7" name="Полилиния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Полилиния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Полилиния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Прямая соединительная линия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Дата 29"/>
          <p:cNvSpPr>
            <a:spLocks noGrp="1"/>
          </p:cNvSpPr>
          <p:nvPr>
            <p:ph type="dt" sz="half" idx="10"/>
          </p:nvPr>
        </p:nvSpPr>
        <p:spPr/>
        <p:txBody>
          <a:bodyPr/>
          <a:lstStyle>
            <a:lvl1pPr>
              <a:defRPr>
                <a:solidFill>
                  <a:srgbClr val="FFFFFF"/>
                </a:solidFill>
              </a:defRPr>
            </a:lvl1pPr>
            <a:extLst/>
          </a:lstStyle>
          <a:p>
            <a:fld id="{6F4604D0-4F41-42C1-9A72-A46E3B77FB54}" type="datetimeFigureOut">
              <a:rPr lang="ru-RU" smtClean="0"/>
              <a:pPr/>
              <a:t>08.02.2021</a:t>
            </a:fld>
            <a:endParaRPr lang="ru-RU"/>
          </a:p>
        </p:txBody>
      </p:sp>
      <p:sp>
        <p:nvSpPr>
          <p:cNvPr id="19" name="Нижний колонтитул 18"/>
          <p:cNvSpPr>
            <a:spLocks noGrp="1"/>
          </p:cNvSpPr>
          <p:nvPr>
            <p:ph type="ftr" sz="quarter" idx="11"/>
          </p:nvPr>
        </p:nvSpPr>
        <p:spPr/>
        <p:txBody>
          <a:bodyPr/>
          <a:lstStyle>
            <a:lvl1pPr>
              <a:defRPr>
                <a:solidFill>
                  <a:schemeClr val="accent1">
                    <a:tint val="20000"/>
                  </a:schemeClr>
                </a:solidFill>
              </a:defRPr>
            </a:lvl1pPr>
            <a:extLst/>
          </a:lstStyle>
          <a:p>
            <a:endParaRPr lang="ru-RU"/>
          </a:p>
        </p:txBody>
      </p:sp>
      <p:sp>
        <p:nvSpPr>
          <p:cNvPr id="27" name="Номер слайда 26"/>
          <p:cNvSpPr>
            <a:spLocks noGrp="1"/>
          </p:cNvSpPr>
          <p:nvPr>
            <p:ph type="sldNum" sz="quarter" idx="12"/>
          </p:nvPr>
        </p:nvSpPr>
        <p:spPr/>
        <p:txBody>
          <a:bodyPr/>
          <a:lstStyle>
            <a:lvl1pPr>
              <a:defRPr>
                <a:solidFill>
                  <a:srgbClr val="FFFFFF"/>
                </a:solidFill>
              </a:defRPr>
            </a:lvl1pPr>
            <a:extLst/>
          </a:lstStyle>
          <a:p>
            <a:fld id="{921D1A82-93C9-42D8-8C6D-8442345F3B2D}"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609600" y="1481330"/>
            <a:ext cx="10972800" cy="438607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6F4604D0-4F41-42C1-9A72-A46E3B77FB54}" type="datetimeFigureOut">
              <a:rPr lang="ru-RU" smtClean="0"/>
              <a:pPr/>
              <a:t>08.02.2021</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921D1A82-93C9-42D8-8C6D-8442345F3B2D}"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9125351" y="274641"/>
            <a:ext cx="2369960" cy="5592761"/>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609600" y="274641"/>
            <a:ext cx="8432800" cy="5592760"/>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6F4604D0-4F41-42C1-9A72-A46E3B77FB54}" type="datetimeFigureOut">
              <a:rPr lang="ru-RU" smtClean="0"/>
              <a:pPr/>
              <a:t>08.02.2021</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921D1A82-93C9-42D8-8C6D-8442345F3B2D}"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6F4604D0-4F41-42C1-9A72-A46E3B77FB54}" type="datetimeFigureOut">
              <a:rPr lang="ru-RU" smtClean="0"/>
              <a:pPr/>
              <a:t>08.02.2021</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921D1A82-93C9-42D8-8C6D-8442345F3B2D}" type="slidenum">
              <a:rPr lang="ru-RU" smtClean="0"/>
              <a:pPr/>
              <a:t>‹#›</a:t>
            </a:fld>
            <a:endParaRPr lang="ru-RU"/>
          </a:p>
        </p:txBody>
      </p:sp>
      <p:sp>
        <p:nvSpPr>
          <p:cNvPr id="7" name="Заголовок 6"/>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168" y="1059712"/>
            <a:ext cx="103632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5230284" y="2931712"/>
            <a:ext cx="6096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6F4604D0-4F41-42C1-9A72-A46E3B77FB54}" type="datetimeFigureOut">
              <a:rPr lang="ru-RU" smtClean="0"/>
              <a:pPr/>
              <a:t>08.02.2021</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921D1A82-93C9-42D8-8C6D-8442345F3B2D}" type="slidenum">
              <a:rPr lang="ru-RU" smtClean="0"/>
              <a:pPr/>
              <a:t>‹#›</a:t>
            </a:fld>
            <a:endParaRPr lang="ru-RU"/>
          </a:p>
        </p:txBody>
      </p:sp>
      <p:sp>
        <p:nvSpPr>
          <p:cNvPr id="7" name="Нашивка 6"/>
          <p:cNvSpPr/>
          <p:nvPr/>
        </p:nvSpPr>
        <p:spPr>
          <a:xfrm>
            <a:off x="4848907"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Нашивка 7"/>
          <p:cNvSpPr/>
          <p:nvPr/>
        </p:nvSpPr>
        <p:spPr>
          <a:xfrm>
            <a:off x="4600352"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2">
        <a:schemeClr val="bg1"/>
      </p:bgRef>
    </p:bg>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609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6197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6F4604D0-4F41-42C1-9A72-A46E3B77FB54}" type="datetimeFigureOut">
              <a:rPr lang="ru-RU" smtClean="0"/>
              <a:pPr/>
              <a:t>08.02.2021</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921D1A82-93C9-42D8-8C6D-8442345F3B2D}" type="slidenum">
              <a:rPr lang="ru-RU" smtClean="0"/>
              <a:pPr/>
              <a:t>‹#›</a:t>
            </a:fld>
            <a:endParaRPr lang="ru-RU"/>
          </a:p>
        </p:txBody>
      </p:sp>
      <p:sp>
        <p:nvSpPr>
          <p:cNvPr id="8" name="Заголовок 7"/>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3050"/>
            <a:ext cx="10972800" cy="1143000"/>
          </a:xfrm>
        </p:spPr>
        <p:txBody>
          <a:bodyPr anchor="ctr"/>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6193369"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609600" y="1444295"/>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6193368" y="1444295"/>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6F4604D0-4F41-42C1-9A72-A46E3B77FB54}" type="datetimeFigureOut">
              <a:rPr lang="ru-RU" smtClean="0"/>
              <a:pPr/>
              <a:t>08.02.2021</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921D1A82-93C9-42D8-8C6D-8442345F3B2D}"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bg>
      <p:bgRef idx="1002">
        <a:schemeClr val="bg1"/>
      </p:bgRef>
    </p:bg>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extLst/>
          </a:lstStyle>
          <a:p>
            <a:fld id="{6F4604D0-4F41-42C1-9A72-A46E3B77FB54}" type="datetimeFigureOut">
              <a:rPr lang="ru-RU" smtClean="0"/>
              <a:pPr/>
              <a:t>08.02.2021</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921D1A82-93C9-42D8-8C6D-8442345F3B2D}" type="slidenum">
              <a:rPr lang="ru-RU" smtClean="0"/>
              <a:pPr/>
              <a:t>‹#›</a:t>
            </a:fld>
            <a:endParaRPr lang="ru-RU"/>
          </a:p>
        </p:txBody>
      </p:sp>
      <p:sp>
        <p:nvSpPr>
          <p:cNvPr id="6" name="Заголовок 5"/>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6F4604D0-4F41-42C1-9A72-A46E3B77FB54}" type="datetimeFigureOut">
              <a:rPr lang="ru-RU" smtClean="0"/>
              <a:pPr/>
              <a:t>08.02.2021</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921D1A82-93C9-42D8-8C6D-8442345F3B2D}"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19200" y="4876800"/>
            <a:ext cx="9975701"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8969376" y="6407944"/>
            <a:ext cx="2560320" cy="365760"/>
          </a:xfrm>
        </p:spPr>
        <p:txBody>
          <a:bodyPr/>
          <a:lstStyle>
            <a:extLst/>
          </a:lstStyle>
          <a:p>
            <a:fld id="{6F4604D0-4F41-42C1-9A72-A46E3B77FB54}" type="datetimeFigureOut">
              <a:rPr lang="ru-RU" smtClean="0"/>
              <a:pPr/>
              <a:t>08.02.2021</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921D1A82-93C9-42D8-8C6D-8442345F3B2D}"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521643" y="5443402"/>
            <a:ext cx="95504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3" name="Рисунок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ru-RU" smtClean="0"/>
              <a:t>Вставка рисунка</a:t>
            </a:r>
            <a:endParaRPr kumimoji="0" lang="en-US" dirty="0"/>
          </a:p>
        </p:txBody>
      </p:sp>
      <p:sp>
        <p:nvSpPr>
          <p:cNvPr id="5" name="Дата 4"/>
          <p:cNvSpPr>
            <a:spLocks noGrp="1"/>
          </p:cNvSpPr>
          <p:nvPr>
            <p:ph type="dt" sz="half" idx="10"/>
          </p:nvPr>
        </p:nvSpPr>
        <p:spPr/>
        <p:txBody>
          <a:bodyPr/>
          <a:lstStyle>
            <a:lvl1pPr>
              <a:defRPr>
                <a:solidFill>
                  <a:schemeClr val="tx1"/>
                </a:solidFill>
              </a:defRPr>
            </a:lvl1pPr>
            <a:extLst/>
          </a:lstStyle>
          <a:p>
            <a:fld id="{6F4604D0-4F41-42C1-9A72-A46E3B77FB54}" type="datetimeFigureOut">
              <a:rPr lang="ru-RU" smtClean="0"/>
              <a:pPr/>
              <a:t>08.02.2021</a:t>
            </a:fld>
            <a:endParaRPr lang="ru-RU"/>
          </a:p>
        </p:txBody>
      </p:sp>
      <p:sp>
        <p:nvSpPr>
          <p:cNvPr id="6" name="Нижний колонтитул 5"/>
          <p:cNvSpPr>
            <a:spLocks noGrp="1"/>
          </p:cNvSpPr>
          <p:nvPr>
            <p:ph type="ftr" sz="quarter" idx="11"/>
          </p:nvPr>
        </p:nvSpPr>
        <p:spPr>
          <a:xfrm>
            <a:off x="5840097" y="6407945"/>
            <a:ext cx="3134241" cy="365125"/>
          </a:xfrm>
        </p:spPr>
        <p:txBody>
          <a:bodyPr/>
          <a:lstStyle>
            <a:lvl1pPr>
              <a:defRPr>
                <a:solidFill>
                  <a:schemeClr val="tx1"/>
                </a:solidFill>
              </a:defRPr>
            </a:lvl1pPr>
            <a:extLst/>
          </a:lstStyle>
          <a:p>
            <a:endParaRPr lang="ru-RU"/>
          </a:p>
        </p:txBody>
      </p:sp>
      <p:sp>
        <p:nvSpPr>
          <p:cNvPr id="7" name="Номер слайда 6"/>
          <p:cNvSpPr>
            <a:spLocks noGrp="1"/>
          </p:cNvSpPr>
          <p:nvPr>
            <p:ph type="sldNum" sz="quarter" idx="12"/>
          </p:nvPr>
        </p:nvSpPr>
        <p:spPr/>
        <p:txBody>
          <a:bodyPr/>
          <a:lstStyle>
            <a:lvl1pPr>
              <a:defRPr>
                <a:solidFill>
                  <a:schemeClr val="tx1"/>
                </a:solidFill>
              </a:defRPr>
            </a:lvl1pPr>
            <a:extLst/>
          </a:lstStyle>
          <a:p>
            <a:fld id="{921D1A82-93C9-42D8-8C6D-8442345F3B2D}" type="slidenum">
              <a:rPr lang="ru-RU" smtClean="0"/>
              <a:pPr/>
              <a:t>‹#›</a:t>
            </a:fld>
            <a:endParaRPr lang="ru-RU"/>
          </a:p>
        </p:txBody>
      </p:sp>
      <p:sp>
        <p:nvSpPr>
          <p:cNvPr id="2" name="Заголовок 1"/>
          <p:cNvSpPr>
            <a:spLocks noGrp="1"/>
          </p:cNvSpPr>
          <p:nvPr>
            <p:ph type="title"/>
          </p:nvPr>
        </p:nvSpPr>
        <p:spPr>
          <a:xfrm>
            <a:off x="304800"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ru-RU" smtClean="0"/>
              <a:t>Образец заголовка</a:t>
            </a:r>
            <a:endParaRPr kumimoji="0" lang="en-US"/>
          </a:p>
        </p:txBody>
      </p:sp>
      <p:sp>
        <p:nvSpPr>
          <p:cNvPr id="8" name="Полилиния 7"/>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Полилиния 8"/>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Прямоугольный треугольник 9"/>
          <p:cNvSpPr>
            <a:spLocks/>
          </p:cNvSpPr>
          <p:nvPr/>
        </p:nvSpPr>
        <p:spPr bwMode="auto">
          <a:xfrm>
            <a:off x="-8056" y="5791253"/>
            <a:ext cx="4536419"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Прямая соединительная линия 10"/>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Нашивка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Нашивка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Полилиния 12"/>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Полилиния 11"/>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Прямоугольный треугольник 13"/>
          <p:cNvSpPr>
            <a:spLocks/>
          </p:cNvSpPr>
          <p:nvPr/>
        </p:nvSpPr>
        <p:spPr bwMode="auto">
          <a:xfrm>
            <a:off x="-8056" y="5791253"/>
            <a:ext cx="4536419"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Прямая соединительная линия 14"/>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Заголовок 8"/>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ru-RU" smtClean="0"/>
              <a:t>Образец заголовка</a:t>
            </a:r>
            <a:endParaRPr kumimoji="0" lang="en-US"/>
          </a:p>
        </p:txBody>
      </p:sp>
      <p:sp>
        <p:nvSpPr>
          <p:cNvPr id="30" name="Текст 29"/>
          <p:cNvSpPr>
            <a:spLocks noGrp="1"/>
          </p:cNvSpPr>
          <p:nvPr>
            <p:ph type="body" idx="1"/>
          </p:nvPr>
        </p:nvSpPr>
        <p:spPr>
          <a:xfrm>
            <a:off x="609600" y="1481329"/>
            <a:ext cx="10972800" cy="4525963"/>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8969376" y="6407944"/>
            <a:ext cx="2560320" cy="365760"/>
          </a:xfrm>
          <a:prstGeom prst="rect">
            <a:avLst/>
          </a:prstGeom>
        </p:spPr>
        <p:txBody>
          <a:bodyPr vert="horz" anchor="b"/>
          <a:lstStyle>
            <a:lvl1pPr algn="l" eaLnBrk="1" latinLnBrk="0" hangingPunct="1">
              <a:defRPr kumimoji="0" sz="1000">
                <a:solidFill>
                  <a:schemeClr val="tx1"/>
                </a:solidFill>
              </a:defRPr>
            </a:lvl1pPr>
            <a:extLst/>
          </a:lstStyle>
          <a:p>
            <a:fld id="{6F4604D0-4F41-42C1-9A72-A46E3B77FB54}" type="datetimeFigureOut">
              <a:rPr lang="ru-RU" smtClean="0"/>
              <a:pPr/>
              <a:t>08.02.2021</a:t>
            </a:fld>
            <a:endParaRPr lang="ru-RU"/>
          </a:p>
        </p:txBody>
      </p:sp>
      <p:sp>
        <p:nvSpPr>
          <p:cNvPr id="22" name="Нижний колонтитул 21"/>
          <p:cNvSpPr>
            <a:spLocks noGrp="1"/>
          </p:cNvSpPr>
          <p:nvPr>
            <p:ph type="ftr" sz="quarter" idx="3"/>
          </p:nvPr>
        </p:nvSpPr>
        <p:spPr>
          <a:xfrm>
            <a:off x="5840097" y="6407945"/>
            <a:ext cx="3134241" cy="365125"/>
          </a:xfrm>
          <a:prstGeom prst="rect">
            <a:avLst/>
          </a:prstGeom>
        </p:spPr>
        <p:txBody>
          <a:bodyPr vert="horz" anchor="b"/>
          <a:lstStyle>
            <a:lvl1pPr algn="r" eaLnBrk="1" latinLnBrk="0" hangingPunct="1">
              <a:defRPr kumimoji="0" sz="1000">
                <a:solidFill>
                  <a:schemeClr val="tx1"/>
                </a:solidFill>
              </a:defRPr>
            </a:lvl1pPr>
            <a:extLst/>
          </a:lstStyle>
          <a:p>
            <a:endParaRPr lang="ru-RU"/>
          </a:p>
        </p:txBody>
      </p:sp>
      <p:sp>
        <p:nvSpPr>
          <p:cNvPr id="18" name="Номер слайда 17"/>
          <p:cNvSpPr>
            <a:spLocks noGrp="1"/>
          </p:cNvSpPr>
          <p:nvPr>
            <p:ph type="sldNum" sz="quarter" idx="4"/>
          </p:nvPr>
        </p:nvSpPr>
        <p:spPr>
          <a:xfrm>
            <a:off x="11529696" y="6407945"/>
            <a:ext cx="487680" cy="365125"/>
          </a:xfrm>
          <a:prstGeom prst="rect">
            <a:avLst/>
          </a:prstGeom>
        </p:spPr>
        <p:txBody>
          <a:bodyPr vert="horz" anchor="b"/>
          <a:lstStyle>
            <a:lvl1pPr algn="r" eaLnBrk="1" latinLnBrk="0" hangingPunct="1">
              <a:defRPr kumimoji="0" sz="1000" b="0">
                <a:solidFill>
                  <a:schemeClr val="tx1"/>
                </a:solidFill>
              </a:defRPr>
            </a:lvl1pPr>
            <a:extLst/>
          </a:lstStyle>
          <a:p>
            <a:fld id="{921D1A82-93C9-42D8-8C6D-8442345F3B2D}"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antiplagiat.ru/"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0" y="1984076"/>
            <a:ext cx="12192000" cy="1828800"/>
          </a:xfrm>
        </p:spPr>
        <p:txBody>
          <a:bodyPr>
            <a:normAutofit/>
          </a:bodyPr>
          <a:lstStyle/>
          <a:p>
            <a:pPr algn="ctr"/>
            <a:r>
              <a:rPr lang="ru-RU" b="1" dirty="0" err="1" smtClean="0">
                <a:solidFill>
                  <a:srgbClr val="0000FF"/>
                </a:solidFill>
                <a:latin typeface="Cambria" pitchFamily="18" charset="0"/>
                <a:ea typeface="Cambria" pitchFamily="18" charset="0"/>
              </a:rPr>
              <a:t>Онлайн</a:t>
            </a:r>
            <a:r>
              <a:rPr lang="ru-RU" dirty="0" err="1" smtClean="0">
                <a:solidFill>
                  <a:srgbClr val="0000FF"/>
                </a:solidFill>
                <a:latin typeface="Cambria" pitchFamily="18" charset="0"/>
                <a:ea typeface="Cambria" pitchFamily="18" charset="0"/>
              </a:rPr>
              <a:t>-семинар</a:t>
            </a:r>
            <a:r>
              <a:rPr lang="ru-RU" dirty="0" smtClean="0">
                <a:solidFill>
                  <a:srgbClr val="0000FF"/>
                </a:solidFill>
                <a:latin typeface="Cambria" pitchFamily="18" charset="0"/>
                <a:ea typeface="Cambria" pitchFamily="18" charset="0"/>
              </a:rPr>
              <a:t> по работе </a:t>
            </a:r>
            <a:br>
              <a:rPr lang="ru-RU" dirty="0" smtClean="0">
                <a:solidFill>
                  <a:srgbClr val="0000FF"/>
                </a:solidFill>
                <a:latin typeface="Cambria" pitchFamily="18" charset="0"/>
                <a:ea typeface="Cambria" pitchFamily="18" charset="0"/>
              </a:rPr>
            </a:br>
            <a:r>
              <a:rPr lang="ru-RU" dirty="0" smtClean="0">
                <a:solidFill>
                  <a:srgbClr val="0000FF"/>
                </a:solidFill>
                <a:latin typeface="Cambria" pitchFamily="18" charset="0"/>
                <a:ea typeface="Cambria" pitchFamily="18" charset="0"/>
              </a:rPr>
              <a:t>с системой «АНТИПЛАГИАТ»</a:t>
            </a:r>
            <a:endParaRPr lang="ru-RU" b="1" dirty="0">
              <a:solidFill>
                <a:srgbClr val="0000FF"/>
              </a:solidFill>
              <a:latin typeface="Cambria" pitchFamily="18" charset="0"/>
              <a:ea typeface="Cambria" pitchFamily="18" charset="0"/>
            </a:endParaRPr>
          </a:p>
        </p:txBody>
      </p:sp>
      <p:sp>
        <p:nvSpPr>
          <p:cNvPr id="5" name="Подзаголовок 4"/>
          <p:cNvSpPr>
            <a:spLocks noGrp="1"/>
          </p:cNvSpPr>
          <p:nvPr>
            <p:ph type="subTitle" idx="1"/>
          </p:nvPr>
        </p:nvSpPr>
        <p:spPr>
          <a:xfrm>
            <a:off x="607683" y="3918650"/>
            <a:ext cx="10472928" cy="1752600"/>
          </a:xfrm>
        </p:spPr>
        <p:txBody>
          <a:bodyPr/>
          <a:lstStyle/>
          <a:p>
            <a:pPr algn="ctr"/>
            <a:r>
              <a:rPr lang="ru-RU" b="1" dirty="0" smtClean="0">
                <a:ln>
                  <a:solidFill>
                    <a:srgbClr val="FF0000"/>
                  </a:solidFill>
                </a:ln>
                <a:solidFill>
                  <a:srgbClr val="0000FF"/>
                </a:solidFill>
                <a:latin typeface="Cambria" pitchFamily="18" charset="0"/>
                <a:ea typeface="Cambria" pitchFamily="18" charset="0"/>
              </a:rPr>
              <a:t>для обучающихся</a:t>
            </a:r>
            <a:endParaRPr lang="ru-RU" b="1" dirty="0">
              <a:ln>
                <a:solidFill>
                  <a:srgbClr val="FF0000"/>
                </a:solidFill>
              </a:ln>
              <a:solidFill>
                <a:srgbClr val="0000FF"/>
              </a:solidFill>
              <a:latin typeface="Cambria" pitchFamily="18" charset="0"/>
              <a:ea typeface="Cambria" pitchFamily="18" charset="0"/>
            </a:endParaRPr>
          </a:p>
        </p:txBody>
      </p:sp>
      <p:sp>
        <p:nvSpPr>
          <p:cNvPr id="6" name="TextBox 5"/>
          <p:cNvSpPr txBox="1"/>
          <p:nvPr/>
        </p:nvSpPr>
        <p:spPr>
          <a:xfrm>
            <a:off x="4528868" y="6243704"/>
            <a:ext cx="3140015" cy="369332"/>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b="1" spc="50" dirty="0" smtClean="0">
                <a:ln w="11430"/>
                <a:solidFill>
                  <a:srgbClr val="0000FF"/>
                </a:solidFill>
                <a:effectLst>
                  <a:outerShdw blurRad="76200" dist="50800" dir="5400000" algn="tl" rotWithShape="0">
                    <a:srgbClr val="000000">
                      <a:alpha val="65000"/>
                    </a:srgbClr>
                  </a:outerShdw>
                </a:effectLst>
                <a:latin typeface="Cambria" pitchFamily="18" charset="0"/>
                <a:ea typeface="Cambria" pitchFamily="18" charset="0"/>
              </a:rPr>
              <a:t>Апрель, 2020</a:t>
            </a:r>
            <a:endParaRPr lang="ru-RU" b="1" spc="50" dirty="0">
              <a:ln w="11430"/>
              <a:solidFill>
                <a:srgbClr val="0000FF"/>
              </a:solidFill>
              <a:effectLst>
                <a:outerShdw blurRad="76200" dist="50800" dir="5400000" algn="tl" rotWithShape="0">
                  <a:srgbClr val="000000">
                    <a:alpha val="65000"/>
                  </a:srgbClr>
                </a:outerShdw>
              </a:effectLst>
              <a:latin typeface="Cambria" pitchFamily="18" charset="0"/>
              <a:ea typeface="Cambria" pitchFamily="18" charset="0"/>
            </a:endParaRPr>
          </a:p>
        </p:txBody>
      </p:sp>
      <p:sp>
        <p:nvSpPr>
          <p:cNvPr id="7" name="TextBox 6"/>
          <p:cNvSpPr txBox="1"/>
          <p:nvPr/>
        </p:nvSpPr>
        <p:spPr>
          <a:xfrm>
            <a:off x="9998015" y="6297283"/>
            <a:ext cx="1581908" cy="369332"/>
          </a:xfrm>
          <a:prstGeom prst="rect">
            <a:avLst/>
          </a:prstGeom>
          <a:noFill/>
        </p:spPr>
        <p:txBody>
          <a:bodyPr wrap="none" rtlCol="0">
            <a:spAutoFit/>
          </a:bodyPr>
          <a:lstStyle/>
          <a:p>
            <a:r>
              <a:rPr lang="en-US" b="1" dirty="0" smtClean="0">
                <a:solidFill>
                  <a:schemeClr val="bg1"/>
                </a:solidFill>
                <a:latin typeface="Cambria" pitchFamily="18" charset="0"/>
                <a:ea typeface="Cambria" pitchFamily="18" charset="0"/>
              </a:rPr>
              <a:t>www.ineu.kz</a:t>
            </a:r>
            <a:endParaRPr lang="ru-RU" b="1" dirty="0">
              <a:solidFill>
                <a:schemeClr val="bg1"/>
              </a:solidFill>
              <a:latin typeface="Cambria" pitchFamily="18" charset="0"/>
              <a:ea typeface="Cambria" pitchFamily="18" charset="0"/>
            </a:endParaRPr>
          </a:p>
        </p:txBody>
      </p:sp>
      <p:pic>
        <p:nvPicPr>
          <p:cNvPr id="22530" name="Picture 2" descr="Логитип-1"/>
          <p:cNvPicPr>
            <a:picLocks noChangeAspect="1" noChangeArrowheads="1"/>
          </p:cNvPicPr>
          <p:nvPr/>
        </p:nvPicPr>
        <p:blipFill>
          <a:blip r:embed="rId2" cstate="print"/>
          <a:srcRect/>
          <a:stretch>
            <a:fillRect/>
          </a:stretch>
        </p:blipFill>
        <p:spPr bwMode="auto">
          <a:xfrm>
            <a:off x="560717" y="875580"/>
            <a:ext cx="1428750" cy="1428750"/>
          </a:xfrm>
          <a:prstGeom prst="rect">
            <a:avLst/>
          </a:prstGeom>
          <a:noFill/>
        </p:spPr>
      </p:pic>
      <p:pic>
        <p:nvPicPr>
          <p:cNvPr id="10242" name="Picture 2" descr="https://www.antiplagiat.ru/images/logo-2d14d584.png"/>
          <p:cNvPicPr>
            <a:picLocks noChangeAspect="1" noChangeArrowheads="1"/>
          </p:cNvPicPr>
          <p:nvPr/>
        </p:nvPicPr>
        <p:blipFill>
          <a:blip r:embed="rId3" cstate="print"/>
          <a:srcRect/>
          <a:stretch>
            <a:fillRect/>
          </a:stretch>
        </p:blipFill>
        <p:spPr bwMode="auto">
          <a:xfrm>
            <a:off x="7989998" y="1089864"/>
            <a:ext cx="3572933" cy="902838"/>
          </a:xfrm>
          <a:prstGeom prst="rect">
            <a:avLst/>
          </a:prstGeom>
          <a:noFill/>
        </p:spPr>
      </p:pic>
    </p:spTree>
    <p:extLst>
      <p:ext uri="{BB962C8B-B14F-4D97-AF65-F5344CB8AC3E}">
        <p14:creationId xmlns="" xmlns:p14="http://schemas.microsoft.com/office/powerpoint/2010/main" val="37749440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98015" y="6297283"/>
            <a:ext cx="1581908" cy="369332"/>
          </a:xfrm>
          <a:prstGeom prst="rect">
            <a:avLst/>
          </a:prstGeom>
          <a:noFill/>
        </p:spPr>
        <p:txBody>
          <a:bodyPr wrap="none" rtlCol="0">
            <a:spAutoFit/>
          </a:bodyPr>
          <a:lstStyle/>
          <a:p>
            <a:r>
              <a:rPr lang="en-US" b="1" dirty="0" smtClean="0">
                <a:solidFill>
                  <a:srgbClr val="0000FF"/>
                </a:solidFill>
                <a:latin typeface="Cambria" pitchFamily="18" charset="0"/>
                <a:ea typeface="Cambria" pitchFamily="18" charset="0"/>
              </a:rPr>
              <a:t>www.ineu.kz</a:t>
            </a:r>
            <a:endParaRPr lang="ru-RU" b="1" dirty="0">
              <a:solidFill>
                <a:srgbClr val="0000FF"/>
              </a:solidFill>
              <a:latin typeface="Cambria" pitchFamily="18" charset="0"/>
              <a:ea typeface="Cambria" pitchFamily="18" charset="0"/>
            </a:endParaRPr>
          </a:p>
        </p:txBody>
      </p:sp>
      <p:sp>
        <p:nvSpPr>
          <p:cNvPr id="5" name="TextBox 4"/>
          <p:cNvSpPr txBox="1"/>
          <p:nvPr/>
        </p:nvSpPr>
        <p:spPr>
          <a:xfrm>
            <a:off x="177553" y="230819"/>
            <a:ext cx="11611993" cy="523220"/>
          </a:xfrm>
          <a:prstGeom prst="rect">
            <a:avLst/>
          </a:prstGeom>
          <a:noFill/>
        </p:spPr>
        <p:txBody>
          <a:bodyPr wrap="square" rtlCol="0">
            <a:spAutoFit/>
          </a:bodyPr>
          <a:lstStyle/>
          <a:p>
            <a:pPr algn="r"/>
            <a:r>
              <a:rPr lang="ru-RU" sz="2800" b="1" dirty="0" smtClean="0">
                <a:solidFill>
                  <a:srgbClr val="0000FF"/>
                </a:solidFill>
                <a:latin typeface="+mj-lt"/>
              </a:rPr>
              <a:t>КРАТКИЙ ОТЧЕТ О ПРОВЕРКИ НА НАЛИЧИЕ ЗАИМСТВОВАНИЙ</a:t>
            </a:r>
            <a:endParaRPr lang="ru-RU" sz="2800" b="1" dirty="0">
              <a:solidFill>
                <a:srgbClr val="0000FF"/>
              </a:solidFill>
              <a:latin typeface="+mj-lt"/>
            </a:endParaRPr>
          </a:p>
        </p:txBody>
      </p:sp>
      <p:pic>
        <p:nvPicPr>
          <p:cNvPr id="28675" name="Picture 3" descr="C:\Users\User\Desktop\ВСЁ ВСЁ ВСЁ\АНТИПЛАГИАТ\презентации\для презентации обучающимся\краткий отчет1.png"/>
          <p:cNvPicPr>
            <a:picLocks noChangeAspect="1" noChangeArrowheads="1"/>
          </p:cNvPicPr>
          <p:nvPr/>
        </p:nvPicPr>
        <p:blipFill>
          <a:blip r:embed="rId2" cstate="print"/>
          <a:srcRect/>
          <a:stretch>
            <a:fillRect/>
          </a:stretch>
        </p:blipFill>
        <p:spPr bwMode="auto">
          <a:xfrm>
            <a:off x="1089287" y="1519607"/>
            <a:ext cx="9734550" cy="2927350"/>
          </a:xfrm>
          <a:prstGeom prst="rect">
            <a:avLst/>
          </a:prstGeom>
          <a:noFill/>
        </p:spPr>
      </p:pic>
      <p:sp>
        <p:nvSpPr>
          <p:cNvPr id="8" name="Прямоугольник 7"/>
          <p:cNvSpPr/>
          <p:nvPr/>
        </p:nvSpPr>
        <p:spPr>
          <a:xfrm>
            <a:off x="195309" y="827817"/>
            <a:ext cx="11825056" cy="646331"/>
          </a:xfrm>
          <a:prstGeom prst="rect">
            <a:avLst/>
          </a:prstGeom>
        </p:spPr>
        <p:txBody>
          <a:bodyPr wrap="square">
            <a:spAutoFit/>
          </a:bodyPr>
          <a:lstStyle/>
          <a:p>
            <a:r>
              <a:rPr lang="ru-RU" b="1" dirty="0" smtClean="0">
                <a:latin typeface="+mj-lt"/>
              </a:rPr>
              <a:t>	Краткий отчет представляет собой распределение процентов оригинальности, заимствования и цитирования, а также список источников заимствования.</a:t>
            </a:r>
            <a:endParaRPr lang="ru-RU" b="1" dirty="0">
              <a:latin typeface="+mj-lt"/>
            </a:endParaRPr>
          </a:p>
        </p:txBody>
      </p:sp>
      <p:sp>
        <p:nvSpPr>
          <p:cNvPr id="9" name="Прямоугольник 8"/>
          <p:cNvSpPr/>
          <p:nvPr/>
        </p:nvSpPr>
        <p:spPr>
          <a:xfrm>
            <a:off x="239698" y="4501381"/>
            <a:ext cx="11665258" cy="923330"/>
          </a:xfrm>
          <a:prstGeom prst="rect">
            <a:avLst/>
          </a:prstGeom>
        </p:spPr>
        <p:txBody>
          <a:bodyPr wrap="square">
            <a:spAutoFit/>
          </a:bodyPr>
          <a:lstStyle/>
          <a:p>
            <a:pPr algn="just"/>
            <a:r>
              <a:rPr lang="ru-RU" b="1" dirty="0" smtClean="0">
                <a:latin typeface="+mj-lt"/>
              </a:rPr>
              <a:t>	Для большинства источников в списке источников отчета выводится внешняя ссылка на расположение документа или текста источника в Интернете. Для перехода на страницу в Интернете нажмите на иконку рядом с названием источника.</a:t>
            </a:r>
            <a:endParaRPr lang="ru-RU" b="1" dirty="0">
              <a:latin typeface="+mj-lt"/>
            </a:endParaRPr>
          </a:p>
        </p:txBody>
      </p:sp>
      <p:sp>
        <p:nvSpPr>
          <p:cNvPr id="10" name="Скругленный прямоугольник 9"/>
          <p:cNvSpPr/>
          <p:nvPr/>
        </p:nvSpPr>
        <p:spPr>
          <a:xfrm>
            <a:off x="6631618" y="2974019"/>
            <a:ext cx="372863" cy="248575"/>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Скругленный прямоугольник 10"/>
          <p:cNvSpPr/>
          <p:nvPr/>
        </p:nvSpPr>
        <p:spPr>
          <a:xfrm>
            <a:off x="9135122" y="1615736"/>
            <a:ext cx="1660125" cy="2698812"/>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 xmlns:p14="http://schemas.microsoft.com/office/powerpoint/2010/main" val="31988243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92964" y="753214"/>
            <a:ext cx="11700768" cy="738664"/>
          </a:xfrm>
          <a:prstGeom prst="rect">
            <a:avLst/>
          </a:prstGeom>
        </p:spPr>
        <p:txBody>
          <a:bodyPr wrap="square">
            <a:spAutoFit/>
          </a:bodyPr>
          <a:lstStyle/>
          <a:p>
            <a:pPr algn="just"/>
            <a:r>
              <a:rPr lang="ru-RU" b="1" dirty="0" smtClean="0">
                <a:latin typeface="+mj-lt"/>
              </a:rPr>
              <a:t>	</a:t>
            </a:r>
            <a:r>
              <a:rPr lang="ru-RU" sz="2100" b="1" dirty="0" smtClean="0">
                <a:latin typeface="+mj-lt"/>
              </a:rPr>
              <a:t>В верхней панели страницы расположены кнопки-иконки, позволяющие переход к следующим действиям:</a:t>
            </a:r>
          </a:p>
        </p:txBody>
      </p:sp>
      <p:pic>
        <p:nvPicPr>
          <p:cNvPr id="29698" name="Picture 2" descr="C:\Users\User\Desktop\ВСЁ ВСЁ ВСЁ\АНТИПЛАГИАТ\презентации\для презентации обучающимся\посмотреть результат12.png"/>
          <p:cNvPicPr>
            <a:picLocks noChangeAspect="1" noChangeArrowheads="1"/>
          </p:cNvPicPr>
          <p:nvPr/>
        </p:nvPicPr>
        <p:blipFill>
          <a:blip r:embed="rId2" cstate="print"/>
          <a:srcRect/>
          <a:stretch>
            <a:fillRect/>
          </a:stretch>
        </p:blipFill>
        <p:spPr bwMode="auto">
          <a:xfrm>
            <a:off x="3821841" y="1233996"/>
            <a:ext cx="8136299" cy="4110361"/>
          </a:xfrm>
          <a:prstGeom prst="rect">
            <a:avLst/>
          </a:prstGeom>
          <a:noFill/>
        </p:spPr>
      </p:pic>
      <p:sp>
        <p:nvSpPr>
          <p:cNvPr id="4" name="TextBox 3"/>
          <p:cNvSpPr txBox="1"/>
          <p:nvPr/>
        </p:nvSpPr>
        <p:spPr>
          <a:xfrm>
            <a:off x="9998015" y="6297283"/>
            <a:ext cx="1581908" cy="369332"/>
          </a:xfrm>
          <a:prstGeom prst="rect">
            <a:avLst/>
          </a:prstGeom>
          <a:noFill/>
        </p:spPr>
        <p:txBody>
          <a:bodyPr wrap="none" rtlCol="0">
            <a:spAutoFit/>
          </a:bodyPr>
          <a:lstStyle/>
          <a:p>
            <a:r>
              <a:rPr lang="en-US" b="1" dirty="0" smtClean="0">
                <a:solidFill>
                  <a:srgbClr val="0000FF"/>
                </a:solidFill>
                <a:latin typeface="Cambria" pitchFamily="18" charset="0"/>
                <a:ea typeface="Cambria" pitchFamily="18" charset="0"/>
              </a:rPr>
              <a:t>www.ineu.kz</a:t>
            </a:r>
            <a:endParaRPr lang="ru-RU" b="1" dirty="0">
              <a:solidFill>
                <a:srgbClr val="0000FF"/>
              </a:solidFill>
              <a:latin typeface="Cambria" pitchFamily="18" charset="0"/>
              <a:ea typeface="Cambria" pitchFamily="18" charset="0"/>
            </a:endParaRPr>
          </a:p>
        </p:txBody>
      </p:sp>
      <p:sp>
        <p:nvSpPr>
          <p:cNvPr id="6" name="Прямоугольник 5"/>
          <p:cNvSpPr/>
          <p:nvPr/>
        </p:nvSpPr>
        <p:spPr>
          <a:xfrm>
            <a:off x="152400" y="1420519"/>
            <a:ext cx="3602854" cy="3323987"/>
          </a:xfrm>
          <a:prstGeom prst="rect">
            <a:avLst/>
          </a:prstGeom>
        </p:spPr>
        <p:txBody>
          <a:bodyPr wrap="square">
            <a:spAutoFit/>
          </a:bodyPr>
          <a:lstStyle/>
          <a:p>
            <a:pPr algn="just">
              <a:buFont typeface="Wingdings" pitchFamily="2" charset="2"/>
              <a:buChar char="ü"/>
            </a:pPr>
            <a:r>
              <a:rPr lang="ru-RU" sz="2100" b="1" dirty="0" smtClean="0">
                <a:latin typeface="+mj-lt"/>
              </a:rPr>
              <a:t>вывод отчета на страницу для печати;</a:t>
            </a:r>
          </a:p>
          <a:p>
            <a:pPr algn="just">
              <a:buFont typeface="Wingdings" pitchFamily="2" charset="2"/>
              <a:buChar char="ü"/>
            </a:pPr>
            <a:r>
              <a:rPr lang="ru-RU" sz="2100" b="1" dirty="0" smtClean="0">
                <a:latin typeface="+mj-lt"/>
              </a:rPr>
              <a:t>выгрузка данного отчета;</a:t>
            </a:r>
          </a:p>
          <a:p>
            <a:pPr algn="just">
              <a:buFont typeface="Wingdings" pitchFamily="2" charset="2"/>
              <a:buChar char="ü"/>
            </a:pPr>
            <a:r>
              <a:rPr lang="ru-RU" sz="2100" b="1" dirty="0" smtClean="0">
                <a:latin typeface="+mj-lt"/>
              </a:rPr>
              <a:t>просмотр истории отчетов;</a:t>
            </a:r>
          </a:p>
          <a:p>
            <a:pPr algn="just">
              <a:buFont typeface="Wingdings" pitchFamily="2" charset="2"/>
              <a:buChar char="ü"/>
            </a:pPr>
            <a:r>
              <a:rPr lang="ru-RU" sz="2100" b="1" dirty="0" smtClean="0">
                <a:latin typeface="+mj-lt"/>
              </a:rPr>
              <a:t>ссылка на руководство пользователя;</a:t>
            </a:r>
          </a:p>
          <a:p>
            <a:pPr algn="just">
              <a:buFont typeface="Wingdings" pitchFamily="2" charset="2"/>
              <a:buChar char="ü"/>
            </a:pPr>
            <a:r>
              <a:rPr lang="ru-RU" sz="2100" b="1" dirty="0" smtClean="0">
                <a:latin typeface="+mj-lt"/>
              </a:rPr>
              <a:t>возврат в кабинет к списку документов.</a:t>
            </a:r>
            <a:endParaRPr lang="ru-RU" sz="2100" b="1" dirty="0">
              <a:latin typeface="+mj-lt"/>
            </a:endParaRPr>
          </a:p>
        </p:txBody>
      </p:sp>
      <p:sp>
        <p:nvSpPr>
          <p:cNvPr id="10" name="Скругленный прямоугольник 9"/>
          <p:cNvSpPr/>
          <p:nvPr/>
        </p:nvSpPr>
        <p:spPr>
          <a:xfrm>
            <a:off x="3950563" y="2104008"/>
            <a:ext cx="7874494" cy="559293"/>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Скругленный прямоугольник 10"/>
          <p:cNvSpPr/>
          <p:nvPr/>
        </p:nvSpPr>
        <p:spPr>
          <a:xfrm>
            <a:off x="3844032" y="1242875"/>
            <a:ext cx="949910" cy="204186"/>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 xmlns:p14="http://schemas.microsoft.com/office/powerpoint/2010/main" val="31988243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Горизонтальный свиток 14"/>
          <p:cNvSpPr/>
          <p:nvPr/>
        </p:nvSpPr>
        <p:spPr>
          <a:xfrm>
            <a:off x="9280124" y="408372"/>
            <a:ext cx="2787589" cy="1233996"/>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TextBox 3"/>
          <p:cNvSpPr txBox="1"/>
          <p:nvPr/>
        </p:nvSpPr>
        <p:spPr>
          <a:xfrm>
            <a:off x="9998015" y="6297283"/>
            <a:ext cx="1581908" cy="369332"/>
          </a:xfrm>
          <a:prstGeom prst="rect">
            <a:avLst/>
          </a:prstGeom>
          <a:noFill/>
        </p:spPr>
        <p:txBody>
          <a:bodyPr wrap="none" rtlCol="0">
            <a:spAutoFit/>
          </a:bodyPr>
          <a:lstStyle/>
          <a:p>
            <a:r>
              <a:rPr lang="en-US" b="1" dirty="0" smtClean="0">
                <a:solidFill>
                  <a:srgbClr val="0000FF"/>
                </a:solidFill>
                <a:latin typeface="Cambria" pitchFamily="18" charset="0"/>
                <a:ea typeface="Cambria" pitchFamily="18" charset="0"/>
              </a:rPr>
              <a:t>www.ineu.kz</a:t>
            </a:r>
            <a:endParaRPr lang="ru-RU" b="1" dirty="0">
              <a:solidFill>
                <a:srgbClr val="0000FF"/>
              </a:solidFill>
              <a:latin typeface="Cambria" pitchFamily="18" charset="0"/>
              <a:ea typeface="Cambria" pitchFamily="18" charset="0"/>
            </a:endParaRPr>
          </a:p>
        </p:txBody>
      </p:sp>
      <p:pic>
        <p:nvPicPr>
          <p:cNvPr id="48132" name="Picture 4" descr="C:\Users\User\Desktop\ВСЁ ВСЁ ВСЁ\АНТИПЛАГИАТ\презентации\для презентации обучающимся\параметры проверки1.png"/>
          <p:cNvPicPr>
            <a:picLocks noChangeAspect="1" noChangeArrowheads="1"/>
          </p:cNvPicPr>
          <p:nvPr/>
        </p:nvPicPr>
        <p:blipFill>
          <a:blip r:embed="rId2" cstate="print"/>
          <a:srcRect/>
          <a:stretch>
            <a:fillRect/>
          </a:stretch>
        </p:blipFill>
        <p:spPr bwMode="auto">
          <a:xfrm>
            <a:off x="0" y="3114771"/>
            <a:ext cx="5723059" cy="2140809"/>
          </a:xfrm>
          <a:prstGeom prst="rect">
            <a:avLst/>
          </a:prstGeom>
          <a:noFill/>
        </p:spPr>
      </p:pic>
      <p:pic>
        <p:nvPicPr>
          <p:cNvPr id="48133" name="Picture 5" descr="C:\Users\User\Desktop\ВСЁ ВСЁ ВСЁ\АНТИПЛАГИАТ\презентации\для презентации обучающимся\история отчетов1.png"/>
          <p:cNvPicPr>
            <a:picLocks noChangeAspect="1" noChangeArrowheads="1"/>
          </p:cNvPicPr>
          <p:nvPr/>
        </p:nvPicPr>
        <p:blipFill>
          <a:blip r:embed="rId3" cstate="print"/>
          <a:srcRect/>
          <a:stretch>
            <a:fillRect/>
          </a:stretch>
        </p:blipFill>
        <p:spPr bwMode="auto">
          <a:xfrm>
            <a:off x="5867987" y="3226216"/>
            <a:ext cx="5968906" cy="2412429"/>
          </a:xfrm>
          <a:prstGeom prst="rect">
            <a:avLst/>
          </a:prstGeom>
          <a:noFill/>
        </p:spPr>
      </p:pic>
      <p:sp>
        <p:nvSpPr>
          <p:cNvPr id="9" name="Скругленный прямоугольник 8"/>
          <p:cNvSpPr/>
          <p:nvPr/>
        </p:nvSpPr>
        <p:spPr>
          <a:xfrm>
            <a:off x="239697" y="3151573"/>
            <a:ext cx="5433133" cy="2086252"/>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p:nvSpPr>
        <p:spPr>
          <a:xfrm>
            <a:off x="5885895" y="3124939"/>
            <a:ext cx="5841506" cy="2121764"/>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48135" name="Picture 7" descr="C:\Users\User\Desktop\ВСЁ ВСЁ ВСЁ\АНТИПЛАГИАТ\презентации\для презентации обучающимся\версия для печати1.png"/>
          <p:cNvPicPr>
            <a:picLocks noChangeAspect="1" noChangeArrowheads="1"/>
          </p:cNvPicPr>
          <p:nvPr/>
        </p:nvPicPr>
        <p:blipFill>
          <a:blip r:embed="rId4" cstate="print"/>
          <a:srcRect/>
          <a:stretch>
            <a:fillRect/>
          </a:stretch>
        </p:blipFill>
        <p:spPr bwMode="auto">
          <a:xfrm>
            <a:off x="1890943" y="550416"/>
            <a:ext cx="6738151" cy="2330195"/>
          </a:xfrm>
          <a:prstGeom prst="rect">
            <a:avLst/>
          </a:prstGeom>
          <a:noFill/>
        </p:spPr>
      </p:pic>
      <p:sp>
        <p:nvSpPr>
          <p:cNvPr id="11" name="Скругленный прямоугольник 10"/>
          <p:cNvSpPr/>
          <p:nvPr/>
        </p:nvSpPr>
        <p:spPr>
          <a:xfrm>
            <a:off x="1961966" y="417250"/>
            <a:ext cx="6924582" cy="2556769"/>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Двойная стрелка влево/вверх 7"/>
          <p:cNvSpPr/>
          <p:nvPr/>
        </p:nvSpPr>
        <p:spPr>
          <a:xfrm rot="10800000">
            <a:off x="887764" y="1225117"/>
            <a:ext cx="1136343" cy="1846553"/>
          </a:xfrm>
          <a:prstGeom prst="leftUpArrow">
            <a:avLst>
              <a:gd name="adj1" fmla="val 18198"/>
              <a:gd name="adj2" fmla="val 23182"/>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Двойная стрелка влево/вправо 12"/>
          <p:cNvSpPr/>
          <p:nvPr/>
        </p:nvSpPr>
        <p:spPr>
          <a:xfrm rot="5400000">
            <a:off x="5468646" y="2183910"/>
            <a:ext cx="1642366" cy="45276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TextBox 13"/>
          <p:cNvSpPr txBox="1"/>
          <p:nvPr/>
        </p:nvSpPr>
        <p:spPr>
          <a:xfrm>
            <a:off x="9502066" y="577050"/>
            <a:ext cx="2420645" cy="830997"/>
          </a:xfrm>
          <a:prstGeom prst="rect">
            <a:avLst/>
          </a:prstGeom>
          <a:noFill/>
        </p:spPr>
        <p:txBody>
          <a:bodyPr wrap="square" rtlCol="0">
            <a:spAutoFit/>
          </a:bodyPr>
          <a:lstStyle/>
          <a:p>
            <a:pPr algn="just"/>
            <a:r>
              <a:rPr lang="ru-RU" sz="1600" b="1" dirty="0" smtClean="0">
                <a:latin typeface="+mj-lt"/>
              </a:rPr>
              <a:t>*В бесплатной версии системы «Полный отчет» не доступен</a:t>
            </a:r>
            <a:endParaRPr lang="ru-RU" sz="1600" b="1" dirty="0">
              <a:latin typeface="+mj-lt"/>
            </a:endParaRPr>
          </a:p>
        </p:txBody>
      </p:sp>
      <p:sp>
        <p:nvSpPr>
          <p:cNvPr id="16" name="Двойная стрелка влево/вправо 15"/>
          <p:cNvSpPr/>
          <p:nvPr/>
        </p:nvSpPr>
        <p:spPr>
          <a:xfrm>
            <a:off x="8353887" y="782718"/>
            <a:ext cx="887767" cy="23821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 xmlns:p14="http://schemas.microsoft.com/office/powerpoint/2010/main" val="31988243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98015" y="6297283"/>
            <a:ext cx="1581908" cy="369332"/>
          </a:xfrm>
          <a:prstGeom prst="rect">
            <a:avLst/>
          </a:prstGeom>
          <a:noFill/>
        </p:spPr>
        <p:txBody>
          <a:bodyPr wrap="none" rtlCol="0">
            <a:spAutoFit/>
          </a:bodyPr>
          <a:lstStyle/>
          <a:p>
            <a:r>
              <a:rPr lang="en-US" b="1" dirty="0" smtClean="0">
                <a:solidFill>
                  <a:srgbClr val="0000FF"/>
                </a:solidFill>
                <a:latin typeface="Cambria" pitchFamily="18" charset="0"/>
                <a:ea typeface="Cambria" pitchFamily="18" charset="0"/>
              </a:rPr>
              <a:t>www.ineu.kz</a:t>
            </a:r>
            <a:endParaRPr lang="ru-RU" b="1" dirty="0">
              <a:solidFill>
                <a:srgbClr val="0000FF"/>
              </a:solidFill>
              <a:latin typeface="Cambria" pitchFamily="18" charset="0"/>
              <a:ea typeface="Cambria" pitchFamily="18" charset="0"/>
            </a:endParaRPr>
          </a:p>
        </p:txBody>
      </p:sp>
      <p:pic>
        <p:nvPicPr>
          <p:cNvPr id="49154" name="Picture 2" descr="C:\Users\User\Desktop\ВСЁ ВСЁ ВСЁ\АНТИПЛАГИАТ\презентации\для презентации обучающимся\отчет о проверке1.png"/>
          <p:cNvPicPr>
            <a:picLocks noChangeAspect="1" noChangeArrowheads="1"/>
          </p:cNvPicPr>
          <p:nvPr/>
        </p:nvPicPr>
        <p:blipFill>
          <a:blip r:embed="rId2" cstate="print"/>
          <a:srcRect/>
          <a:stretch>
            <a:fillRect/>
          </a:stretch>
        </p:blipFill>
        <p:spPr bwMode="auto">
          <a:xfrm>
            <a:off x="1544714" y="879989"/>
            <a:ext cx="9138082" cy="5361922"/>
          </a:xfrm>
          <a:prstGeom prst="rect">
            <a:avLst/>
          </a:prstGeom>
          <a:noFill/>
        </p:spPr>
      </p:pic>
      <p:sp>
        <p:nvSpPr>
          <p:cNvPr id="17" name="TextBox 16"/>
          <p:cNvSpPr txBox="1"/>
          <p:nvPr/>
        </p:nvSpPr>
        <p:spPr>
          <a:xfrm>
            <a:off x="177553" y="230819"/>
            <a:ext cx="11611993" cy="523220"/>
          </a:xfrm>
          <a:prstGeom prst="rect">
            <a:avLst/>
          </a:prstGeom>
          <a:noFill/>
        </p:spPr>
        <p:txBody>
          <a:bodyPr wrap="square" rtlCol="0">
            <a:spAutoFit/>
          </a:bodyPr>
          <a:lstStyle/>
          <a:p>
            <a:pPr algn="r"/>
            <a:r>
              <a:rPr lang="ru-RU" sz="2800" b="1" dirty="0" smtClean="0">
                <a:solidFill>
                  <a:srgbClr val="0000FF"/>
                </a:solidFill>
                <a:latin typeface="+mj-lt"/>
              </a:rPr>
              <a:t>ОБРАЗЕЦ ОТЧЕТА О ПРОВЕРКЕ НА ЗАИМСТВОВАНИЯ</a:t>
            </a:r>
            <a:endParaRPr lang="ru-RU" sz="2800" b="1" dirty="0">
              <a:solidFill>
                <a:srgbClr val="0000FF"/>
              </a:solidFill>
              <a:latin typeface="+mj-lt"/>
            </a:endParaRPr>
          </a:p>
        </p:txBody>
      </p:sp>
      <p:sp>
        <p:nvSpPr>
          <p:cNvPr id="9" name="Скругленный прямоугольник 8"/>
          <p:cNvSpPr/>
          <p:nvPr/>
        </p:nvSpPr>
        <p:spPr>
          <a:xfrm>
            <a:off x="1340528" y="896644"/>
            <a:ext cx="9738804" cy="5388745"/>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 xmlns:p14="http://schemas.microsoft.com/office/powerpoint/2010/main" val="31988243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98015" y="6297283"/>
            <a:ext cx="1581908" cy="369332"/>
          </a:xfrm>
          <a:prstGeom prst="rect">
            <a:avLst/>
          </a:prstGeom>
          <a:noFill/>
        </p:spPr>
        <p:txBody>
          <a:bodyPr wrap="none" rtlCol="0">
            <a:spAutoFit/>
          </a:bodyPr>
          <a:lstStyle/>
          <a:p>
            <a:r>
              <a:rPr lang="en-US" b="1" dirty="0" smtClean="0">
                <a:solidFill>
                  <a:srgbClr val="0000FF"/>
                </a:solidFill>
                <a:latin typeface="Cambria" pitchFamily="18" charset="0"/>
                <a:ea typeface="Cambria" pitchFamily="18" charset="0"/>
              </a:rPr>
              <a:t>www.ineu.kz</a:t>
            </a:r>
            <a:endParaRPr lang="ru-RU" b="1" dirty="0">
              <a:solidFill>
                <a:srgbClr val="0000FF"/>
              </a:solidFill>
              <a:latin typeface="Cambria" pitchFamily="18" charset="0"/>
              <a:ea typeface="Cambria" pitchFamily="18" charset="0"/>
            </a:endParaRPr>
          </a:p>
        </p:txBody>
      </p:sp>
      <p:sp>
        <p:nvSpPr>
          <p:cNvPr id="5" name="TextBox 4"/>
          <p:cNvSpPr txBox="1"/>
          <p:nvPr/>
        </p:nvSpPr>
        <p:spPr>
          <a:xfrm>
            <a:off x="177553" y="230819"/>
            <a:ext cx="11611993" cy="523220"/>
          </a:xfrm>
          <a:prstGeom prst="rect">
            <a:avLst/>
          </a:prstGeom>
          <a:noFill/>
        </p:spPr>
        <p:txBody>
          <a:bodyPr wrap="square" rtlCol="0">
            <a:spAutoFit/>
          </a:bodyPr>
          <a:lstStyle/>
          <a:p>
            <a:pPr algn="r"/>
            <a:r>
              <a:rPr lang="ru-RU" sz="2800" b="1" dirty="0" smtClean="0">
                <a:solidFill>
                  <a:srgbClr val="0000FF"/>
                </a:solidFill>
                <a:latin typeface="+mj-lt"/>
              </a:rPr>
              <a:t>ПОДОЗРИТЕЛЬНЫЙ ДОКУМЕНТ</a:t>
            </a:r>
            <a:endParaRPr lang="ru-RU" sz="2800" b="1" dirty="0">
              <a:solidFill>
                <a:srgbClr val="0000FF"/>
              </a:solidFill>
              <a:latin typeface="+mj-lt"/>
            </a:endParaRPr>
          </a:p>
        </p:txBody>
      </p:sp>
      <p:sp>
        <p:nvSpPr>
          <p:cNvPr id="6" name="Прямоугольник 5"/>
          <p:cNvSpPr/>
          <p:nvPr/>
        </p:nvSpPr>
        <p:spPr>
          <a:xfrm>
            <a:off x="319595" y="879253"/>
            <a:ext cx="11754035" cy="1754326"/>
          </a:xfrm>
          <a:prstGeom prst="rect">
            <a:avLst/>
          </a:prstGeom>
        </p:spPr>
        <p:txBody>
          <a:bodyPr wrap="square">
            <a:spAutoFit/>
          </a:bodyPr>
          <a:lstStyle/>
          <a:p>
            <a:pPr algn="just"/>
            <a:r>
              <a:rPr lang="ru-RU" b="1" dirty="0" smtClean="0">
                <a:latin typeface="+mj-lt"/>
              </a:rPr>
              <a:t>	</a:t>
            </a:r>
            <a:r>
              <a:rPr lang="ru-RU" b="1" i="1" u="sng" dirty="0" smtClean="0">
                <a:solidFill>
                  <a:srgbClr val="FF0000"/>
                </a:solidFill>
                <a:latin typeface="+mj-lt"/>
              </a:rPr>
              <a:t>Подозрительный документ</a:t>
            </a:r>
            <a:r>
              <a:rPr lang="ru-RU" b="1" i="1" dirty="0" smtClean="0">
                <a:solidFill>
                  <a:srgbClr val="FF0000"/>
                </a:solidFill>
                <a:latin typeface="+mj-lt"/>
              </a:rPr>
              <a:t> </a:t>
            </a:r>
            <a:r>
              <a:rPr lang="ru-RU" b="1" dirty="0" smtClean="0">
                <a:latin typeface="+mj-lt"/>
              </a:rPr>
              <a:t>– это документ, в котором были обнаружены признаки технических способов изменения текста или формата, например, замена символов, вставка невидимого текста и т.п. Такие признаки могут говорить о том, что автор попытался обойти систему, чтобы скрыть заимствования и искусственно повысить процент оригинальности. Если в документе были обнаружены такие признаки обхода, то в кабинете пользователя и общем списке документов компании для него будет проставлена специальная отметка.</a:t>
            </a:r>
            <a:endParaRPr lang="ru-RU" b="1" dirty="0">
              <a:latin typeface="+mj-lt"/>
            </a:endParaRPr>
          </a:p>
        </p:txBody>
      </p:sp>
      <p:pic>
        <p:nvPicPr>
          <p:cNvPr id="45058" name="Picture 2" descr="https://docs.antiplagiat.ru/ru/Images/bypass-cabinet-private.PNG"/>
          <p:cNvPicPr>
            <a:picLocks noChangeAspect="1" noChangeArrowheads="1"/>
          </p:cNvPicPr>
          <p:nvPr/>
        </p:nvPicPr>
        <p:blipFill>
          <a:blip r:embed="rId2" cstate="print"/>
          <a:srcRect/>
          <a:stretch>
            <a:fillRect/>
          </a:stretch>
        </p:blipFill>
        <p:spPr bwMode="auto">
          <a:xfrm>
            <a:off x="523782" y="2661052"/>
            <a:ext cx="11088210" cy="2104515"/>
          </a:xfrm>
          <a:prstGeom prst="rect">
            <a:avLst/>
          </a:prstGeom>
          <a:noFill/>
        </p:spPr>
      </p:pic>
      <p:sp>
        <p:nvSpPr>
          <p:cNvPr id="7" name="Прямоугольник 6"/>
          <p:cNvSpPr/>
          <p:nvPr/>
        </p:nvSpPr>
        <p:spPr>
          <a:xfrm>
            <a:off x="284085" y="4813813"/>
            <a:ext cx="11665258" cy="1200329"/>
          </a:xfrm>
          <a:prstGeom prst="rect">
            <a:avLst/>
          </a:prstGeom>
        </p:spPr>
        <p:txBody>
          <a:bodyPr wrap="square">
            <a:spAutoFit/>
          </a:bodyPr>
          <a:lstStyle/>
          <a:p>
            <a:pPr algn="just"/>
            <a:r>
              <a:rPr lang="ru-RU" b="1" dirty="0" smtClean="0">
                <a:solidFill>
                  <a:srgbClr val="FF0000"/>
                </a:solidFill>
                <a:latin typeface="+mj-lt"/>
              </a:rPr>
              <a:t>*Важно! При появлении отметки подозрительности рекомендуем тщательно ознакомиться с отчетом о проверке и найденными в документе подозрительными фрагментами. Функциональность по детектированию подозрительных документов является вспомогательным инструментом анализа. Окончательное решение всегда остается </a:t>
            </a:r>
            <a:r>
              <a:rPr lang="ru-RU" b="1" u="sng" dirty="0" smtClean="0">
                <a:solidFill>
                  <a:srgbClr val="FF0000"/>
                </a:solidFill>
                <a:latin typeface="+mj-lt"/>
              </a:rPr>
              <a:t>за проверяющим</a:t>
            </a:r>
            <a:r>
              <a:rPr lang="ru-RU" b="1" dirty="0" smtClean="0">
                <a:solidFill>
                  <a:srgbClr val="FF0000"/>
                </a:solidFill>
                <a:latin typeface="+mj-lt"/>
              </a:rPr>
              <a:t>.</a:t>
            </a:r>
          </a:p>
        </p:txBody>
      </p:sp>
    </p:spTree>
    <p:extLst>
      <p:ext uri="{BB962C8B-B14F-4D97-AF65-F5344CB8AC3E}">
        <p14:creationId xmlns="" xmlns:p14="http://schemas.microsoft.com/office/powerpoint/2010/main" val="31988243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98015" y="6297283"/>
            <a:ext cx="1581908" cy="369332"/>
          </a:xfrm>
          <a:prstGeom prst="rect">
            <a:avLst/>
          </a:prstGeom>
          <a:noFill/>
        </p:spPr>
        <p:txBody>
          <a:bodyPr wrap="none" rtlCol="0">
            <a:spAutoFit/>
          </a:bodyPr>
          <a:lstStyle/>
          <a:p>
            <a:r>
              <a:rPr lang="en-US" b="1" dirty="0" smtClean="0">
                <a:solidFill>
                  <a:srgbClr val="0000FF"/>
                </a:solidFill>
                <a:latin typeface="Cambria" pitchFamily="18" charset="0"/>
                <a:ea typeface="Cambria" pitchFamily="18" charset="0"/>
              </a:rPr>
              <a:t>www.ineu.kz</a:t>
            </a:r>
            <a:endParaRPr lang="ru-RU" b="1" dirty="0">
              <a:solidFill>
                <a:srgbClr val="0000FF"/>
              </a:solidFill>
              <a:latin typeface="Cambria" pitchFamily="18" charset="0"/>
              <a:ea typeface="Cambria" pitchFamily="18" charset="0"/>
            </a:endParaRPr>
          </a:p>
        </p:txBody>
      </p:sp>
      <p:sp>
        <p:nvSpPr>
          <p:cNvPr id="3" name="Прямоугольник 2"/>
          <p:cNvSpPr/>
          <p:nvPr/>
        </p:nvSpPr>
        <p:spPr>
          <a:xfrm>
            <a:off x="189390" y="208132"/>
            <a:ext cx="11795463" cy="1200329"/>
          </a:xfrm>
          <a:prstGeom prst="rect">
            <a:avLst/>
          </a:prstGeom>
        </p:spPr>
        <p:txBody>
          <a:bodyPr wrap="square">
            <a:spAutoFit/>
          </a:bodyPr>
          <a:lstStyle/>
          <a:p>
            <a:pPr algn="just"/>
            <a:r>
              <a:rPr lang="ru-RU" b="1" dirty="0" smtClean="0">
                <a:latin typeface="+mj-lt"/>
              </a:rPr>
              <a:t>	Информация о том, что в документе обнаружены признаки обхода системы, отображается в отчетах о проверке, в версиях для печати и в выгружаемых отчетах. В кратком отчете для подозрительного документа отображены номера страниц, на которых обнаружены потенциальные попытки обхода системы.</a:t>
            </a:r>
            <a:endParaRPr lang="ru-RU" b="1" dirty="0">
              <a:latin typeface="+mj-lt"/>
            </a:endParaRPr>
          </a:p>
        </p:txBody>
      </p:sp>
      <p:grpSp>
        <p:nvGrpSpPr>
          <p:cNvPr id="6" name="Группа 5"/>
          <p:cNvGrpSpPr/>
          <p:nvPr/>
        </p:nvGrpSpPr>
        <p:grpSpPr>
          <a:xfrm>
            <a:off x="1056443" y="1465973"/>
            <a:ext cx="10413507" cy="4464310"/>
            <a:chOff x="1056443" y="1465973"/>
            <a:chExt cx="10413507" cy="4464310"/>
          </a:xfrm>
        </p:grpSpPr>
        <p:pic>
          <p:nvPicPr>
            <p:cNvPr id="7" name="Picture 2" descr="https://docs.antiplagiat.ru/ru/Images/bypass-short-report-private.PNG"/>
            <p:cNvPicPr>
              <a:picLocks noChangeAspect="1" noChangeArrowheads="1"/>
            </p:cNvPicPr>
            <p:nvPr/>
          </p:nvPicPr>
          <p:blipFill>
            <a:blip r:embed="rId2" cstate="print"/>
            <a:srcRect/>
            <a:stretch>
              <a:fillRect/>
            </a:stretch>
          </p:blipFill>
          <p:spPr bwMode="auto">
            <a:xfrm>
              <a:off x="1420426" y="1465973"/>
              <a:ext cx="9631347" cy="4056415"/>
            </a:xfrm>
            <a:prstGeom prst="rect">
              <a:avLst/>
            </a:prstGeom>
            <a:noFill/>
          </p:spPr>
        </p:pic>
        <p:sp>
          <p:nvSpPr>
            <p:cNvPr id="8" name="Скругленный прямоугольник 7"/>
            <p:cNvSpPr/>
            <p:nvPr/>
          </p:nvSpPr>
          <p:spPr>
            <a:xfrm>
              <a:off x="9286041" y="3382391"/>
              <a:ext cx="1748902" cy="2077375"/>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a:off x="1056443" y="1473693"/>
              <a:ext cx="10413507" cy="4456590"/>
            </a:xfrm>
            <a:prstGeom prst="roundRect">
              <a:avLst/>
            </a:prstGeom>
            <a:noFill/>
            <a:ln w="762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Tree>
    <p:extLst>
      <p:ext uri="{BB962C8B-B14F-4D97-AF65-F5344CB8AC3E}">
        <p14:creationId xmlns="" xmlns:p14="http://schemas.microsoft.com/office/powerpoint/2010/main" val="31988243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98015" y="6297283"/>
            <a:ext cx="1581908" cy="369332"/>
          </a:xfrm>
          <a:prstGeom prst="rect">
            <a:avLst/>
          </a:prstGeom>
          <a:noFill/>
        </p:spPr>
        <p:txBody>
          <a:bodyPr wrap="none" rtlCol="0">
            <a:spAutoFit/>
          </a:bodyPr>
          <a:lstStyle/>
          <a:p>
            <a:r>
              <a:rPr lang="en-US" b="1" dirty="0" smtClean="0">
                <a:solidFill>
                  <a:srgbClr val="0000FF"/>
                </a:solidFill>
                <a:latin typeface="Cambria" pitchFamily="18" charset="0"/>
                <a:ea typeface="Cambria" pitchFamily="18" charset="0"/>
              </a:rPr>
              <a:t>www.ineu.kz</a:t>
            </a:r>
            <a:endParaRPr lang="ru-RU" b="1" dirty="0">
              <a:solidFill>
                <a:srgbClr val="0000FF"/>
              </a:solidFill>
              <a:latin typeface="Cambria" pitchFamily="18" charset="0"/>
              <a:ea typeface="Cambria" pitchFamily="18" charset="0"/>
            </a:endParaRPr>
          </a:p>
        </p:txBody>
      </p:sp>
      <p:sp>
        <p:nvSpPr>
          <p:cNvPr id="3" name="Прямоугольник 2"/>
          <p:cNvSpPr/>
          <p:nvPr/>
        </p:nvSpPr>
        <p:spPr>
          <a:xfrm>
            <a:off x="260411" y="224096"/>
            <a:ext cx="11706687" cy="1477328"/>
          </a:xfrm>
          <a:prstGeom prst="rect">
            <a:avLst/>
          </a:prstGeom>
        </p:spPr>
        <p:txBody>
          <a:bodyPr wrap="square">
            <a:spAutoFit/>
          </a:bodyPr>
          <a:lstStyle/>
          <a:p>
            <a:pPr algn="just"/>
            <a:r>
              <a:rPr lang="ru-RU" b="1" dirty="0" smtClean="0">
                <a:latin typeface="+mj-lt"/>
              </a:rPr>
              <a:t>	На странице «Подозрительный документ» отображена подробная информация о найденных подозрительных фрагментах в документе. Здесь вы можете ознакомиться с текстом документа в том виде, в котором он был загружен в систему (с сохранением исходного форматирования). Если на странице документа обнаружен фрагмент, который может быть попыткой обхода системы, то он отмечен красным цветом.</a:t>
            </a:r>
            <a:endParaRPr lang="ru-RU" b="1" dirty="0">
              <a:latin typeface="+mj-lt"/>
            </a:endParaRPr>
          </a:p>
        </p:txBody>
      </p:sp>
      <p:pic>
        <p:nvPicPr>
          <p:cNvPr id="47106" name="Picture 2" descr="https://docs.antiplagiat.ru/ru/Images/bypass-suspicion.png"/>
          <p:cNvPicPr>
            <a:picLocks noChangeAspect="1" noChangeArrowheads="1"/>
          </p:cNvPicPr>
          <p:nvPr/>
        </p:nvPicPr>
        <p:blipFill>
          <a:blip r:embed="rId2" cstate="print"/>
          <a:srcRect/>
          <a:stretch>
            <a:fillRect/>
          </a:stretch>
        </p:blipFill>
        <p:spPr bwMode="auto">
          <a:xfrm>
            <a:off x="870012" y="1709805"/>
            <a:ext cx="10494083" cy="3279877"/>
          </a:xfrm>
          <a:prstGeom prst="rect">
            <a:avLst/>
          </a:prstGeom>
          <a:noFill/>
        </p:spPr>
      </p:pic>
    </p:spTree>
    <p:extLst>
      <p:ext uri="{BB962C8B-B14F-4D97-AF65-F5344CB8AC3E}">
        <p14:creationId xmlns="" xmlns:p14="http://schemas.microsoft.com/office/powerpoint/2010/main" val="31988243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98015" y="6297283"/>
            <a:ext cx="1581908" cy="369332"/>
          </a:xfrm>
          <a:prstGeom prst="rect">
            <a:avLst/>
          </a:prstGeom>
          <a:noFill/>
        </p:spPr>
        <p:txBody>
          <a:bodyPr wrap="none" rtlCol="0">
            <a:spAutoFit/>
          </a:bodyPr>
          <a:lstStyle/>
          <a:p>
            <a:r>
              <a:rPr lang="en-US" b="1" dirty="0" smtClean="0">
                <a:solidFill>
                  <a:srgbClr val="0000FF"/>
                </a:solidFill>
                <a:latin typeface="Cambria" pitchFamily="18" charset="0"/>
                <a:ea typeface="Cambria" pitchFamily="18" charset="0"/>
              </a:rPr>
              <a:t>www.ineu.kz</a:t>
            </a:r>
            <a:endParaRPr lang="ru-RU" b="1" dirty="0">
              <a:solidFill>
                <a:srgbClr val="0000FF"/>
              </a:solidFill>
              <a:latin typeface="Cambria" pitchFamily="18" charset="0"/>
              <a:ea typeface="Cambria" pitchFamily="18" charset="0"/>
            </a:endParaRPr>
          </a:p>
        </p:txBody>
      </p:sp>
      <p:sp>
        <p:nvSpPr>
          <p:cNvPr id="3" name="Прямоугольник 2"/>
          <p:cNvSpPr/>
          <p:nvPr/>
        </p:nvSpPr>
        <p:spPr>
          <a:xfrm>
            <a:off x="5995386" y="1175798"/>
            <a:ext cx="5634361" cy="3785652"/>
          </a:xfrm>
          <a:prstGeom prst="rect">
            <a:avLst/>
          </a:prstGeom>
        </p:spPr>
        <p:txBody>
          <a:bodyPr wrap="square">
            <a:spAutoFit/>
          </a:bodyPr>
          <a:lstStyle/>
          <a:p>
            <a:pPr algn="just"/>
            <a:r>
              <a:rPr lang="ru-RU" b="1" dirty="0" smtClean="0">
                <a:latin typeface="+mj-lt"/>
              </a:rPr>
              <a:t>	</a:t>
            </a:r>
            <a:r>
              <a:rPr lang="ru-RU" sz="2400" b="1" dirty="0" smtClean="0">
                <a:latin typeface="+mj-lt"/>
              </a:rPr>
              <a:t>Чтобы ознакомиться с информацией о подозрительных фрагментах для всего документа, нажмите на вкладку «В документе» на панели справа. Чтобы просмотреть номера страниц, нажмите на нужное название группы обходов. Чтобы перейти к какой-либо из перечисленных страниц, нажмите на нужный номер.</a:t>
            </a:r>
            <a:endParaRPr lang="ru-RU" b="1" dirty="0">
              <a:latin typeface="+mj-lt"/>
            </a:endParaRPr>
          </a:p>
        </p:txBody>
      </p:sp>
      <p:pic>
        <p:nvPicPr>
          <p:cNvPr id="50178" name="Picture 2" descr="https://docs.antiplagiat.ru/ru/Images/bypass-suspicion-document.png"/>
          <p:cNvPicPr>
            <a:picLocks noChangeAspect="1" noChangeArrowheads="1"/>
          </p:cNvPicPr>
          <p:nvPr/>
        </p:nvPicPr>
        <p:blipFill>
          <a:blip r:embed="rId2" cstate="print"/>
          <a:srcRect/>
          <a:stretch>
            <a:fillRect/>
          </a:stretch>
        </p:blipFill>
        <p:spPr bwMode="auto">
          <a:xfrm>
            <a:off x="1154097" y="836690"/>
            <a:ext cx="4592744" cy="4605718"/>
          </a:xfrm>
          <a:prstGeom prst="rect">
            <a:avLst/>
          </a:prstGeom>
          <a:noFill/>
        </p:spPr>
      </p:pic>
      <p:sp>
        <p:nvSpPr>
          <p:cNvPr id="6" name="TextBox 5"/>
          <p:cNvSpPr txBox="1"/>
          <p:nvPr/>
        </p:nvSpPr>
        <p:spPr>
          <a:xfrm>
            <a:off x="177553" y="230819"/>
            <a:ext cx="11611993" cy="523220"/>
          </a:xfrm>
          <a:prstGeom prst="rect">
            <a:avLst/>
          </a:prstGeom>
          <a:noFill/>
        </p:spPr>
        <p:txBody>
          <a:bodyPr wrap="square" rtlCol="0">
            <a:spAutoFit/>
          </a:bodyPr>
          <a:lstStyle/>
          <a:p>
            <a:pPr algn="r"/>
            <a:r>
              <a:rPr lang="ru-RU" sz="2800" b="1" dirty="0" smtClean="0">
                <a:solidFill>
                  <a:srgbClr val="0000FF"/>
                </a:solidFill>
                <a:latin typeface="+mj-lt"/>
              </a:rPr>
              <a:t>ВКЛАДКА «В ДОКУМЕНТЕ»</a:t>
            </a:r>
            <a:endParaRPr lang="ru-RU" sz="2800" b="1" dirty="0">
              <a:solidFill>
                <a:srgbClr val="0000FF"/>
              </a:solidFill>
              <a:latin typeface="+mj-lt"/>
            </a:endParaRPr>
          </a:p>
        </p:txBody>
      </p:sp>
    </p:spTree>
    <p:extLst>
      <p:ext uri="{BB962C8B-B14F-4D97-AF65-F5344CB8AC3E}">
        <p14:creationId xmlns="" xmlns:p14="http://schemas.microsoft.com/office/powerpoint/2010/main" val="31988243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609600" y="274638"/>
            <a:ext cx="10972800" cy="538162"/>
          </a:xfrm>
        </p:spPr>
        <p:txBody>
          <a:bodyPr>
            <a:normAutofit/>
          </a:bodyPr>
          <a:lstStyle/>
          <a:p>
            <a:pPr algn="r"/>
            <a:r>
              <a:rPr lang="ru-RU" sz="2800" dirty="0" smtClean="0">
                <a:solidFill>
                  <a:srgbClr val="0000FF"/>
                </a:solidFill>
              </a:rPr>
              <a:t>ЦИТИРОВАНИЕ</a:t>
            </a:r>
            <a:endParaRPr lang="ru-RU" sz="2800" dirty="0"/>
          </a:p>
        </p:txBody>
      </p:sp>
      <p:sp>
        <p:nvSpPr>
          <p:cNvPr id="4" name="Содержимое 3"/>
          <p:cNvSpPr>
            <a:spLocks noGrp="1"/>
          </p:cNvSpPr>
          <p:nvPr>
            <p:ph idx="1"/>
          </p:nvPr>
        </p:nvSpPr>
        <p:spPr>
          <a:xfrm>
            <a:off x="203200" y="846329"/>
            <a:ext cx="11785600" cy="5201424"/>
          </a:xfrm>
          <a:prstGeom prst="rect">
            <a:avLst/>
          </a:prstGeom>
        </p:spPr>
        <p:txBody>
          <a:bodyPr wrap="square">
            <a:spAutoFit/>
          </a:bodyPr>
          <a:lstStyle/>
          <a:p>
            <a:pPr marL="0" algn="just">
              <a:spcBef>
                <a:spcPts val="0"/>
              </a:spcBef>
              <a:buNone/>
            </a:pPr>
            <a:r>
              <a:rPr lang="ru-RU" sz="2400" b="1" dirty="0" smtClean="0">
                <a:latin typeface="+mj-lt"/>
              </a:rPr>
              <a:t>	Требования к способу оформления цитирования и ссылок на источник.</a:t>
            </a:r>
          </a:p>
          <a:p>
            <a:pPr marL="0" algn="just">
              <a:spcBef>
                <a:spcPts val="0"/>
              </a:spcBef>
              <a:buNone/>
            </a:pPr>
            <a:r>
              <a:rPr lang="ru-RU" sz="2400" b="1" dirty="0" smtClean="0">
                <a:latin typeface="+mj-lt"/>
              </a:rPr>
              <a:t>	Система «</a:t>
            </a:r>
            <a:r>
              <a:rPr lang="ru-RU" sz="2400" b="1" dirty="0" err="1" smtClean="0">
                <a:latin typeface="+mj-lt"/>
              </a:rPr>
              <a:t>Антиплагиат</a:t>
            </a:r>
            <a:r>
              <a:rPr lang="ru-RU" sz="2400" b="1" dirty="0" smtClean="0">
                <a:latin typeface="+mj-lt"/>
              </a:rPr>
              <a:t>» определяет как цитату текст, взятый в кавычки и удовлетворяющий хотя бы одному из условий: </a:t>
            </a:r>
          </a:p>
          <a:p>
            <a:pPr marL="0" algn="just">
              <a:spcBef>
                <a:spcPts val="0"/>
              </a:spcBef>
              <a:buClrTx/>
              <a:buSzPct val="100000"/>
              <a:buFont typeface="Wingdings" pitchFamily="2" charset="2"/>
              <a:buChar char="ü"/>
            </a:pPr>
            <a:r>
              <a:rPr lang="ru-RU" sz="2400" b="1" dirty="0" smtClean="0">
                <a:latin typeface="+mj-lt"/>
              </a:rPr>
              <a:t>перед цитатой указано полное имя автора цитаты, либо фамилия и инициалы, а также слово, обозначающее высказывание (говорит, пишет, утверждает и т.д.);</a:t>
            </a:r>
          </a:p>
          <a:p>
            <a:pPr marL="0" algn="just">
              <a:spcBef>
                <a:spcPts val="0"/>
              </a:spcBef>
              <a:buClrTx/>
              <a:buSzPct val="100000"/>
              <a:buFont typeface="Wingdings" pitchFamily="2" charset="2"/>
              <a:buChar char="ü"/>
            </a:pPr>
            <a:r>
              <a:rPr lang="ru-RU" sz="2400" b="1" dirty="0" smtClean="0">
                <a:latin typeface="+mj-lt"/>
              </a:rPr>
              <a:t>после цитаты стоит ссылка на источник в квадратных или круглых скобках;</a:t>
            </a:r>
          </a:p>
          <a:p>
            <a:pPr marL="0" algn="just">
              <a:spcBef>
                <a:spcPts val="0"/>
              </a:spcBef>
              <a:buClrTx/>
              <a:buSzPct val="100000"/>
              <a:buFont typeface="Wingdings" pitchFamily="2" charset="2"/>
              <a:buChar char="ü"/>
            </a:pPr>
            <a:r>
              <a:rPr lang="ru-RU" sz="2400" b="1" dirty="0" smtClean="0">
                <a:latin typeface="+mj-lt"/>
              </a:rPr>
              <a:t>после цитаты присутствует сноска.</a:t>
            </a:r>
          </a:p>
          <a:p>
            <a:pPr marL="0" algn="just">
              <a:spcBef>
                <a:spcPts val="0"/>
              </a:spcBef>
              <a:buClrTx/>
              <a:buSzPct val="100000"/>
              <a:buNone/>
            </a:pPr>
            <a:r>
              <a:rPr lang="ru-RU" sz="2000" b="1" i="1" u="sng" dirty="0" smtClean="0">
                <a:solidFill>
                  <a:srgbClr val="FF0000"/>
                </a:solidFill>
                <a:latin typeface="+mj-lt"/>
              </a:rPr>
              <a:t>Например:</a:t>
            </a:r>
            <a:r>
              <a:rPr lang="ru-RU" sz="2000" i="1" dirty="0" smtClean="0">
                <a:solidFill>
                  <a:srgbClr val="FF0000"/>
                </a:solidFill>
                <a:latin typeface="+mj-lt"/>
              </a:rPr>
              <a:t> </a:t>
            </a:r>
          </a:p>
          <a:p>
            <a:pPr marL="0" algn="just">
              <a:spcBef>
                <a:spcPts val="0"/>
              </a:spcBef>
              <a:buClrTx/>
              <a:buSzPct val="100000"/>
              <a:buNone/>
            </a:pPr>
            <a:r>
              <a:rPr lang="ru-RU" sz="2000" i="1" dirty="0" smtClean="0">
                <a:latin typeface="+mj-lt"/>
              </a:rPr>
              <a:t>И. В. Курчатов </a:t>
            </a:r>
            <a:r>
              <a:rPr lang="ru-RU" sz="2000" i="1" dirty="0" smtClean="0">
                <a:solidFill>
                  <a:srgbClr val="FF0000"/>
                </a:solidFill>
                <a:latin typeface="+mj-lt"/>
              </a:rPr>
              <a:t>говорил</a:t>
            </a:r>
            <a:r>
              <a:rPr lang="ru-RU" sz="2000" i="1" dirty="0" smtClean="0">
                <a:latin typeface="+mj-lt"/>
              </a:rPr>
              <a:t>: </a:t>
            </a:r>
            <a:r>
              <a:rPr lang="ru-RU" sz="2000" i="1" dirty="0" smtClean="0">
                <a:solidFill>
                  <a:srgbClr val="FF0000"/>
                </a:solidFill>
                <a:latin typeface="+mj-lt"/>
              </a:rPr>
              <a:t>"</a:t>
            </a:r>
            <a:r>
              <a:rPr lang="ru-RU" sz="2000" i="1" dirty="0" smtClean="0">
                <a:latin typeface="+mj-lt"/>
              </a:rPr>
              <a:t>Жизнь человека не вечна, но наука и знания переступают пороги столетий</a:t>
            </a:r>
            <a:r>
              <a:rPr lang="ru-RU" sz="2000" i="1" dirty="0" smtClean="0">
                <a:solidFill>
                  <a:srgbClr val="FF0000"/>
                </a:solidFill>
                <a:latin typeface="+mj-lt"/>
              </a:rPr>
              <a:t>"</a:t>
            </a:r>
            <a:r>
              <a:rPr lang="ru-RU" sz="2000" i="1" dirty="0" smtClean="0">
                <a:latin typeface="+mj-lt"/>
              </a:rPr>
              <a:t>.</a:t>
            </a:r>
          </a:p>
          <a:p>
            <a:pPr marL="0" algn="just">
              <a:spcBef>
                <a:spcPts val="0"/>
              </a:spcBef>
              <a:buClrTx/>
              <a:buSzPct val="100000"/>
              <a:buNone/>
            </a:pPr>
            <a:endParaRPr lang="ru-RU" sz="2000" i="1" dirty="0" smtClean="0">
              <a:latin typeface="+mj-lt"/>
            </a:endParaRPr>
          </a:p>
          <a:p>
            <a:pPr marL="0" algn="just">
              <a:spcBef>
                <a:spcPts val="0"/>
              </a:spcBef>
              <a:buClrTx/>
              <a:buSzPct val="100000"/>
              <a:buNone/>
            </a:pPr>
            <a:r>
              <a:rPr lang="ru-RU" sz="2000" i="1" dirty="0" smtClean="0">
                <a:solidFill>
                  <a:srgbClr val="FF0000"/>
                </a:solidFill>
                <a:latin typeface="+mj-lt"/>
              </a:rPr>
              <a:t> «</a:t>
            </a:r>
            <a:r>
              <a:rPr lang="ru-RU" sz="2000" i="1" dirty="0" smtClean="0">
                <a:latin typeface="+mj-lt"/>
              </a:rPr>
              <a:t>Гравитация – это не обычная сила, а следствие того, что пространство-время не является плоским, как считалось раньше; оно искривлено распределенными в нем массой и энергией</a:t>
            </a:r>
            <a:r>
              <a:rPr lang="ru-RU" sz="2000" i="1" dirty="0" smtClean="0">
                <a:solidFill>
                  <a:srgbClr val="FF0000"/>
                </a:solidFill>
                <a:latin typeface="+mj-lt"/>
              </a:rPr>
              <a:t>»</a:t>
            </a:r>
            <a:r>
              <a:rPr lang="ru-RU" sz="2000" i="1" dirty="0" smtClean="0">
                <a:latin typeface="+mj-lt"/>
              </a:rPr>
              <a:t> </a:t>
            </a:r>
            <a:r>
              <a:rPr lang="ru-RU" sz="2000" i="1" dirty="0" smtClean="0">
                <a:solidFill>
                  <a:srgbClr val="FF0000"/>
                </a:solidFill>
                <a:latin typeface="+mj-lt"/>
              </a:rPr>
              <a:t>(C. </a:t>
            </a:r>
            <a:r>
              <a:rPr lang="ru-RU" sz="2000" i="1" dirty="0" err="1" smtClean="0">
                <a:solidFill>
                  <a:srgbClr val="FF0000"/>
                </a:solidFill>
                <a:latin typeface="+mj-lt"/>
              </a:rPr>
              <a:t>Хокинг</a:t>
            </a:r>
            <a:r>
              <a:rPr lang="ru-RU" sz="2000" i="1" dirty="0" smtClean="0">
                <a:solidFill>
                  <a:srgbClr val="FF0000"/>
                </a:solidFill>
                <a:latin typeface="+mj-lt"/>
              </a:rPr>
              <a:t>, Краткая история времени, </a:t>
            </a:r>
            <a:r>
              <a:rPr lang="ru-RU" sz="2000" i="1" dirty="0" err="1" smtClean="0">
                <a:solidFill>
                  <a:srgbClr val="FF0000"/>
                </a:solidFill>
                <a:latin typeface="+mj-lt"/>
              </a:rPr>
              <a:t>c</a:t>
            </a:r>
            <a:r>
              <a:rPr lang="ru-RU" sz="2000" i="1" dirty="0" smtClean="0">
                <a:solidFill>
                  <a:srgbClr val="FF0000"/>
                </a:solidFill>
                <a:latin typeface="+mj-lt"/>
              </a:rPr>
              <a:t>. 48)</a:t>
            </a:r>
            <a:r>
              <a:rPr lang="ru-RU" sz="2000" i="1" dirty="0" smtClean="0">
                <a:latin typeface="+mj-lt"/>
              </a:rPr>
              <a:t>.</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558800" y="897129"/>
            <a:ext cx="11417300" cy="4525963"/>
          </a:xfrm>
        </p:spPr>
        <p:txBody>
          <a:bodyPr>
            <a:normAutofit/>
          </a:bodyPr>
          <a:lstStyle/>
          <a:p>
            <a:pPr marL="0" algn="just">
              <a:spcBef>
                <a:spcPts val="0"/>
              </a:spcBef>
              <a:buClrTx/>
              <a:buSzPct val="100000"/>
              <a:buNone/>
            </a:pPr>
            <a:r>
              <a:rPr lang="ru-RU" sz="2000" b="1" i="1" u="sng" dirty="0" smtClean="0">
                <a:solidFill>
                  <a:srgbClr val="FF0000"/>
                </a:solidFill>
                <a:latin typeface="+mj-lt"/>
              </a:rPr>
              <a:t>Например: </a:t>
            </a:r>
          </a:p>
          <a:p>
            <a:pPr marL="0" algn="just">
              <a:spcBef>
                <a:spcPts val="0"/>
              </a:spcBef>
              <a:buClrTx/>
              <a:buSzPct val="100000"/>
              <a:buNone/>
            </a:pPr>
            <a:r>
              <a:rPr lang="ru-RU" sz="2000" b="1" i="1" dirty="0" smtClean="0">
                <a:solidFill>
                  <a:srgbClr val="FF0000"/>
                </a:solidFill>
                <a:latin typeface="+mj-lt"/>
              </a:rPr>
              <a:t>	</a:t>
            </a:r>
            <a:r>
              <a:rPr lang="ru-RU" sz="2000" i="1" dirty="0" smtClean="0">
                <a:solidFill>
                  <a:srgbClr val="FF0000"/>
                </a:solidFill>
                <a:latin typeface="+mj-lt"/>
              </a:rPr>
              <a:t>«</a:t>
            </a:r>
            <a:r>
              <a:rPr lang="ru-RU" sz="2000" i="1" dirty="0" smtClean="0">
                <a:latin typeface="+mj-lt"/>
              </a:rPr>
              <a:t>Ключ к генетическому пониманию произвольного внимания заключается, таким образом, в том положении, что корни этой формы поведения надо искать не внутри, а вне личности ребенка</a:t>
            </a:r>
            <a:r>
              <a:rPr lang="ru-RU" sz="2000" i="1" dirty="0" smtClean="0">
                <a:solidFill>
                  <a:srgbClr val="FF0000"/>
                </a:solidFill>
                <a:latin typeface="+mj-lt"/>
              </a:rPr>
              <a:t>» [1]</a:t>
            </a:r>
            <a:r>
              <a:rPr lang="ru-RU" sz="2000" i="1" dirty="0" smtClean="0">
                <a:latin typeface="+mj-lt"/>
              </a:rPr>
              <a:t>.</a:t>
            </a:r>
          </a:p>
          <a:p>
            <a:pPr marL="0" algn="just">
              <a:spcBef>
                <a:spcPts val="0"/>
              </a:spcBef>
              <a:buClrTx/>
              <a:buSzPct val="100000"/>
              <a:buNone/>
            </a:pPr>
            <a:endParaRPr lang="ru-RU" sz="2000" i="1" dirty="0" smtClean="0">
              <a:latin typeface="+mj-lt"/>
            </a:endParaRPr>
          </a:p>
          <a:p>
            <a:pPr marL="0" algn="just">
              <a:spcBef>
                <a:spcPts val="0"/>
              </a:spcBef>
              <a:buClrTx/>
              <a:buSzPct val="100000"/>
              <a:buNone/>
            </a:pPr>
            <a:r>
              <a:rPr lang="ru-RU" sz="2000" i="1" dirty="0" smtClean="0">
                <a:solidFill>
                  <a:srgbClr val="FF0000"/>
                </a:solidFill>
                <a:latin typeface="+mj-lt"/>
              </a:rPr>
              <a:t>«</a:t>
            </a:r>
            <a:r>
              <a:rPr lang="ru-RU" sz="2000" i="1" dirty="0" smtClean="0">
                <a:latin typeface="+mj-lt"/>
              </a:rPr>
              <a:t>но оказало влияние не только на функционирование каждого из ее элементов, но и на деятельность целых государственных институтов, что особенно ярко проявилось в социально-значимые периоды развития общества</a:t>
            </a:r>
            <a:r>
              <a:rPr lang="ru-RU" sz="2000" i="1" dirty="0" smtClean="0">
                <a:solidFill>
                  <a:srgbClr val="FF0000"/>
                </a:solidFill>
                <a:latin typeface="+mj-lt"/>
              </a:rPr>
              <a:t>»²</a:t>
            </a:r>
          </a:p>
          <a:p>
            <a:pPr marL="0" algn="just">
              <a:spcBef>
                <a:spcPts val="0"/>
              </a:spcBef>
              <a:buNone/>
            </a:pPr>
            <a:endParaRPr lang="ru-RU" sz="2000" b="1" dirty="0" smtClean="0">
              <a:latin typeface="+mj-lt"/>
            </a:endParaRPr>
          </a:p>
          <a:p>
            <a:pPr marL="0" algn="just">
              <a:spcBef>
                <a:spcPts val="0"/>
              </a:spcBef>
              <a:buNone/>
            </a:pPr>
            <a:r>
              <a:rPr lang="ru-RU" sz="2000" b="1" dirty="0" smtClean="0">
                <a:latin typeface="+mj-lt"/>
              </a:rPr>
              <a:t>	Также система «</a:t>
            </a:r>
            <a:r>
              <a:rPr lang="ru-RU" sz="2000" b="1" dirty="0" err="1" smtClean="0">
                <a:latin typeface="+mj-lt"/>
              </a:rPr>
              <a:t>Антиплагиат</a:t>
            </a:r>
            <a:r>
              <a:rPr lang="ru-RU" sz="2000" b="1" dirty="0" smtClean="0">
                <a:latin typeface="+mj-lt"/>
              </a:rPr>
              <a:t>» маркирует как цитирование общеупотребительные </a:t>
            </a:r>
            <a:r>
              <a:rPr lang="ru-RU" sz="2000" b="1" dirty="0" smtClean="0">
                <a:latin typeface="+mj-lt"/>
              </a:rPr>
              <a:t>выражения, </a:t>
            </a:r>
            <a:r>
              <a:rPr lang="ru-RU" sz="2000" b="1" dirty="0" smtClean="0">
                <a:latin typeface="+mj-lt"/>
              </a:rPr>
              <a:t>список </a:t>
            </a:r>
            <a:r>
              <a:rPr lang="ru-RU" sz="2000" b="1" dirty="0" smtClean="0">
                <a:latin typeface="+mj-lt"/>
              </a:rPr>
              <a:t>литературы, </a:t>
            </a:r>
            <a:r>
              <a:rPr lang="ru-RU" sz="2000" b="1" dirty="0" smtClean="0">
                <a:latin typeface="+mj-lt"/>
              </a:rPr>
              <a:t>совпадения с коллекциями нормативных документов «Гарант», «</a:t>
            </a:r>
            <a:r>
              <a:rPr lang="ru-RU" sz="2000" b="1" dirty="0" err="1" smtClean="0">
                <a:latin typeface="+mj-lt"/>
              </a:rPr>
              <a:t>Адилет</a:t>
            </a:r>
            <a:r>
              <a:rPr lang="ru-RU" sz="2000" b="1" dirty="0" smtClean="0">
                <a:latin typeface="+mj-lt"/>
              </a:rPr>
              <a:t>» </a:t>
            </a:r>
            <a:r>
              <a:rPr lang="ru-RU" sz="2000" b="1" dirty="0" smtClean="0">
                <a:latin typeface="+mj-lt"/>
              </a:rPr>
              <a:t> </a:t>
            </a:r>
            <a:r>
              <a:rPr lang="ru-RU" sz="2000" b="1" dirty="0" smtClean="0">
                <a:latin typeface="+mj-lt"/>
              </a:rPr>
              <a:t>и совпадения с Индексом одобренных документов организации.</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94747"/>
            <a:ext cx="12192000" cy="532587"/>
          </a:xfrm>
        </p:spPr>
        <p:txBody>
          <a:bodyPr>
            <a:noAutofit/>
          </a:bodyPr>
          <a:lstStyle/>
          <a:p>
            <a:pPr algn="ctr"/>
            <a:r>
              <a:rPr lang="ru-RU" sz="2800" b="1" dirty="0" smtClean="0">
                <a:solidFill>
                  <a:srgbClr val="0000FF"/>
                </a:solidFill>
                <a:latin typeface="Cambria" pitchFamily="18" charset="0"/>
                <a:ea typeface="Cambria" pitchFamily="18" charset="0"/>
              </a:rPr>
              <a:t>В адресной строке браузера ввести адрес: </a:t>
            </a:r>
            <a:r>
              <a:rPr lang="en-US" sz="2800" b="1" dirty="0" smtClean="0">
                <a:solidFill>
                  <a:srgbClr val="FF0000"/>
                </a:solidFill>
                <a:latin typeface="Cambria" pitchFamily="18" charset="0"/>
                <a:ea typeface="Cambria" pitchFamily="18" charset="0"/>
                <a:hlinkClick r:id="rId2"/>
              </a:rPr>
              <a:t>https://antiplagiat.ru</a:t>
            </a:r>
            <a:r>
              <a:rPr lang="en-US" sz="2800" b="1" dirty="0" smtClean="0">
                <a:solidFill>
                  <a:srgbClr val="FF0000"/>
                </a:solidFill>
                <a:latin typeface="Cambria" pitchFamily="18" charset="0"/>
                <a:ea typeface="Cambria" pitchFamily="18" charset="0"/>
              </a:rPr>
              <a:t>  </a:t>
            </a:r>
            <a:endParaRPr lang="ru-RU" sz="2800" b="1" dirty="0">
              <a:solidFill>
                <a:srgbClr val="FF0000"/>
              </a:solidFill>
              <a:latin typeface="Cambria" pitchFamily="18" charset="0"/>
              <a:ea typeface="Cambria" pitchFamily="18" charset="0"/>
            </a:endParaRPr>
          </a:p>
        </p:txBody>
      </p:sp>
      <p:sp>
        <p:nvSpPr>
          <p:cNvPr id="4" name="TextBox 3"/>
          <p:cNvSpPr txBox="1"/>
          <p:nvPr/>
        </p:nvSpPr>
        <p:spPr>
          <a:xfrm>
            <a:off x="9998015" y="6297283"/>
            <a:ext cx="1581908" cy="369332"/>
          </a:xfrm>
          <a:prstGeom prst="rect">
            <a:avLst/>
          </a:prstGeom>
          <a:noFill/>
        </p:spPr>
        <p:txBody>
          <a:bodyPr wrap="none" rtlCol="0">
            <a:spAutoFit/>
          </a:bodyPr>
          <a:lstStyle/>
          <a:p>
            <a:r>
              <a:rPr lang="en-US" b="1" dirty="0" smtClean="0">
                <a:solidFill>
                  <a:srgbClr val="0000FF"/>
                </a:solidFill>
                <a:latin typeface="Cambria" pitchFamily="18" charset="0"/>
                <a:ea typeface="Cambria" pitchFamily="18" charset="0"/>
              </a:rPr>
              <a:t>www.ineu.kz</a:t>
            </a:r>
            <a:endParaRPr lang="ru-RU" b="1" dirty="0">
              <a:solidFill>
                <a:srgbClr val="0000FF"/>
              </a:solidFill>
              <a:latin typeface="Cambria" pitchFamily="18" charset="0"/>
              <a:ea typeface="Cambria" pitchFamily="18" charset="0"/>
            </a:endParaRPr>
          </a:p>
        </p:txBody>
      </p:sp>
      <p:sp>
        <p:nvSpPr>
          <p:cNvPr id="6" name="TextBox 5"/>
          <p:cNvSpPr txBox="1"/>
          <p:nvPr/>
        </p:nvSpPr>
        <p:spPr>
          <a:xfrm>
            <a:off x="146649" y="849108"/>
            <a:ext cx="12045351" cy="707886"/>
          </a:xfrm>
          <a:prstGeom prst="rect">
            <a:avLst/>
          </a:prstGeom>
          <a:noFill/>
        </p:spPr>
        <p:txBody>
          <a:bodyPr wrap="square" rtlCol="0">
            <a:spAutoFit/>
          </a:bodyPr>
          <a:lstStyle/>
          <a:p>
            <a:pPr marL="342900" indent="-342900"/>
            <a:r>
              <a:rPr lang="ru-RU" sz="2000" b="1" dirty="0" smtClean="0">
                <a:latin typeface="Cambria" pitchFamily="18" charset="0"/>
                <a:ea typeface="Cambria" pitchFamily="18" charset="0"/>
              </a:rPr>
              <a:t>Нажать на клавишу «Регистрация»</a:t>
            </a:r>
          </a:p>
          <a:p>
            <a:pPr marL="342900" indent="-342900"/>
            <a:r>
              <a:rPr lang="ru-RU" sz="2000" b="1" dirty="0" smtClean="0">
                <a:latin typeface="Cambria" pitchFamily="18" charset="0"/>
                <a:ea typeface="Cambria" pitchFamily="18" charset="0"/>
              </a:rPr>
              <a:t>* В случае, если вы уже зарегистрированы, то войти в систему</a:t>
            </a:r>
            <a:endParaRPr lang="ru-RU" sz="2000" b="1" dirty="0">
              <a:latin typeface="Cambria" pitchFamily="18" charset="0"/>
              <a:ea typeface="Cambria" pitchFamily="18" charset="0"/>
            </a:endParaRPr>
          </a:p>
        </p:txBody>
      </p:sp>
      <p:pic>
        <p:nvPicPr>
          <p:cNvPr id="9218" name="Picture 2" descr="C:\Users\User\Desktop\ВСЁ ВСЁ ВСЁ\АНТИПЛАГИАТ\презентации\для презентации обучающимся\вход.png"/>
          <p:cNvPicPr>
            <a:picLocks noChangeAspect="1" noChangeArrowheads="1"/>
          </p:cNvPicPr>
          <p:nvPr/>
        </p:nvPicPr>
        <p:blipFill>
          <a:blip r:embed="rId3" cstate="print"/>
          <a:srcRect/>
          <a:stretch>
            <a:fillRect/>
          </a:stretch>
        </p:blipFill>
        <p:spPr bwMode="auto">
          <a:xfrm>
            <a:off x="1186808" y="1531174"/>
            <a:ext cx="9671692" cy="4866583"/>
          </a:xfrm>
          <a:prstGeom prst="rect">
            <a:avLst/>
          </a:prstGeom>
          <a:noFill/>
        </p:spPr>
      </p:pic>
      <p:sp>
        <p:nvSpPr>
          <p:cNvPr id="10" name="Скругленный прямоугольник 9"/>
          <p:cNvSpPr/>
          <p:nvPr/>
        </p:nvSpPr>
        <p:spPr>
          <a:xfrm>
            <a:off x="7910004" y="2130641"/>
            <a:ext cx="985422" cy="328474"/>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Скругленный прямоугольник 10"/>
          <p:cNvSpPr/>
          <p:nvPr/>
        </p:nvSpPr>
        <p:spPr>
          <a:xfrm>
            <a:off x="1828799" y="1740023"/>
            <a:ext cx="1047565" cy="241176"/>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 xmlns:p14="http://schemas.microsoft.com/office/powerpoint/2010/main" val="31988243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2"/>
          <p:cNvSpPr>
            <a:spLocks noGrp="1"/>
          </p:cNvSpPr>
          <p:nvPr>
            <p:ph type="title"/>
          </p:nvPr>
        </p:nvSpPr>
        <p:spPr>
          <a:xfrm>
            <a:off x="609600" y="274638"/>
            <a:ext cx="10972800" cy="538162"/>
          </a:xfrm>
        </p:spPr>
        <p:txBody>
          <a:bodyPr>
            <a:normAutofit/>
          </a:bodyPr>
          <a:lstStyle/>
          <a:p>
            <a:pPr algn="r"/>
            <a:r>
              <a:rPr lang="ru-RU" sz="2800" dirty="0" smtClean="0">
                <a:solidFill>
                  <a:srgbClr val="0000FF"/>
                </a:solidFill>
              </a:rPr>
              <a:t>САМОЦИТИРОВАНИЕ</a:t>
            </a:r>
            <a:endParaRPr lang="ru-RU" sz="2800" dirty="0"/>
          </a:p>
        </p:txBody>
      </p:sp>
      <p:sp>
        <p:nvSpPr>
          <p:cNvPr id="5" name="Прямоугольник 4"/>
          <p:cNvSpPr/>
          <p:nvPr/>
        </p:nvSpPr>
        <p:spPr>
          <a:xfrm>
            <a:off x="190500" y="1039336"/>
            <a:ext cx="11849100" cy="4401205"/>
          </a:xfrm>
          <a:prstGeom prst="rect">
            <a:avLst/>
          </a:prstGeom>
        </p:spPr>
        <p:txBody>
          <a:bodyPr wrap="square">
            <a:spAutoFit/>
          </a:bodyPr>
          <a:lstStyle/>
          <a:p>
            <a:pPr algn="just"/>
            <a:r>
              <a:rPr lang="ru-RU" sz="2000" b="1" dirty="0" smtClean="0">
                <a:latin typeface="+mj-lt"/>
              </a:rPr>
              <a:t>	При загрузке документа на проверку система «</a:t>
            </a:r>
            <a:r>
              <a:rPr lang="ru-RU" sz="2000" b="1" dirty="0" err="1" smtClean="0">
                <a:latin typeface="+mj-lt"/>
              </a:rPr>
              <a:t>Антиплагиат</a:t>
            </a:r>
            <a:r>
              <a:rPr lang="ru-RU" sz="2000" b="1" dirty="0" smtClean="0">
                <a:latin typeface="+mj-lt"/>
              </a:rPr>
              <a:t>» извлекает из документа ФИО автора </a:t>
            </a:r>
            <a:r>
              <a:rPr lang="ru-RU" sz="2000" i="1" dirty="0" smtClean="0">
                <a:latin typeface="+mj-lt"/>
              </a:rPr>
              <a:t>(при необходимости пользователь может скорректировать ФИО автора работы или добавить соавторов)</a:t>
            </a:r>
            <a:r>
              <a:rPr lang="ru-RU" sz="2000" b="1" dirty="0" smtClean="0">
                <a:latin typeface="+mj-lt"/>
              </a:rPr>
              <a:t> и автоматически рассчитывает значение показателя «</a:t>
            </a:r>
            <a:r>
              <a:rPr lang="ru-RU" sz="2000" b="1" dirty="0" err="1" smtClean="0">
                <a:latin typeface="+mj-lt"/>
              </a:rPr>
              <a:t>Самоцитирование</a:t>
            </a:r>
            <a:r>
              <a:rPr lang="ru-RU" sz="2000" b="1" dirty="0" smtClean="0">
                <a:latin typeface="+mj-lt"/>
              </a:rPr>
              <a:t>». При этом поиск работ автора ведется по всем модулям. </a:t>
            </a:r>
          </a:p>
          <a:p>
            <a:pPr algn="just"/>
            <a:r>
              <a:rPr lang="ru-RU" sz="2000" b="1" dirty="0" smtClean="0">
                <a:latin typeface="+mj-lt"/>
              </a:rPr>
              <a:t>	У проверяющего также есть возможность отнести определенные источники заимствования к </a:t>
            </a:r>
            <a:r>
              <a:rPr lang="ru-RU" sz="2000" b="1" dirty="0" err="1" smtClean="0">
                <a:latin typeface="+mj-lt"/>
              </a:rPr>
              <a:t>самоцитированию</a:t>
            </a:r>
            <a:r>
              <a:rPr lang="ru-RU" sz="2000" b="1" dirty="0" smtClean="0">
                <a:latin typeface="+mj-lt"/>
              </a:rPr>
              <a:t> вручную, если обнаружена их связь с автором работы. Например, это могут быть источники, найденные в коллекции «Кольцо вузов» или в Собственной коллекции организации. </a:t>
            </a:r>
          </a:p>
          <a:p>
            <a:pPr algn="just"/>
            <a:r>
              <a:rPr lang="ru-RU" sz="2000" b="1" dirty="0" smtClean="0">
                <a:latin typeface="+mj-lt"/>
              </a:rPr>
              <a:t>	Добросовестным </a:t>
            </a:r>
            <a:r>
              <a:rPr lang="ru-RU" sz="2000" b="1" dirty="0" err="1" smtClean="0">
                <a:latin typeface="+mj-lt"/>
              </a:rPr>
              <a:t>самоцитированием</a:t>
            </a:r>
            <a:r>
              <a:rPr lang="ru-RU" sz="2000" b="1" dirty="0" smtClean="0">
                <a:latin typeface="+mj-lt"/>
              </a:rPr>
              <a:t> является использование фрагментов курсовой работы в дипломной работе / проекте (ДР/ДП) бакалавра или фрагментов ДР/ДП бакалавра в магистерской диссертации. Логично, если обучающийся продолжает исследование по той же теме, но квалификационная работа не может быть компиляцией курсовых: она должна содержать существенное приращение. Объем этого приращения зависит от направления подготовки, специфики вуза, ступени образования и других факторов.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98015" y="6297283"/>
            <a:ext cx="1581908" cy="369332"/>
          </a:xfrm>
          <a:prstGeom prst="rect">
            <a:avLst/>
          </a:prstGeom>
          <a:noFill/>
        </p:spPr>
        <p:txBody>
          <a:bodyPr wrap="none" rtlCol="0">
            <a:spAutoFit/>
          </a:bodyPr>
          <a:lstStyle/>
          <a:p>
            <a:r>
              <a:rPr lang="en-US" b="1" dirty="0" smtClean="0">
                <a:solidFill>
                  <a:srgbClr val="0000FF"/>
                </a:solidFill>
                <a:latin typeface="Cambria" pitchFamily="18" charset="0"/>
                <a:ea typeface="Cambria" pitchFamily="18" charset="0"/>
              </a:rPr>
              <a:t>www.ineu.kz</a:t>
            </a:r>
            <a:endParaRPr lang="ru-RU" b="1" dirty="0">
              <a:solidFill>
                <a:srgbClr val="0000FF"/>
              </a:solidFill>
              <a:latin typeface="Cambria" pitchFamily="18" charset="0"/>
              <a:ea typeface="Cambria" pitchFamily="18" charset="0"/>
            </a:endParaRPr>
          </a:p>
        </p:txBody>
      </p:sp>
      <p:sp>
        <p:nvSpPr>
          <p:cNvPr id="3" name="Прямоугольник 2"/>
          <p:cNvSpPr/>
          <p:nvPr/>
        </p:nvSpPr>
        <p:spPr>
          <a:xfrm>
            <a:off x="366944" y="790515"/>
            <a:ext cx="11564644" cy="646331"/>
          </a:xfrm>
          <a:prstGeom prst="rect">
            <a:avLst/>
          </a:prstGeom>
        </p:spPr>
        <p:txBody>
          <a:bodyPr wrap="square">
            <a:spAutoFit/>
          </a:bodyPr>
          <a:lstStyle/>
          <a:p>
            <a:pPr algn="just"/>
            <a:r>
              <a:rPr lang="ru-RU" b="1" dirty="0" smtClean="0">
                <a:latin typeface="+mj-lt"/>
              </a:rPr>
              <a:t>	Выгрузка отчёта позволит сохранить отчёт в виде файла в формате PDF. Чтобы загрузить отчёт себе на компьютер, нажмите на кнопку выгрузки «Экспорт» на странице просмотра отчёта.</a:t>
            </a:r>
            <a:endParaRPr lang="ru-RU" b="1" dirty="0">
              <a:latin typeface="+mj-lt"/>
            </a:endParaRPr>
          </a:p>
        </p:txBody>
      </p:sp>
      <p:sp>
        <p:nvSpPr>
          <p:cNvPr id="5" name="TextBox 4"/>
          <p:cNvSpPr txBox="1"/>
          <p:nvPr/>
        </p:nvSpPr>
        <p:spPr>
          <a:xfrm>
            <a:off x="177553" y="230819"/>
            <a:ext cx="11611993" cy="523220"/>
          </a:xfrm>
          <a:prstGeom prst="rect">
            <a:avLst/>
          </a:prstGeom>
          <a:noFill/>
        </p:spPr>
        <p:txBody>
          <a:bodyPr wrap="square" rtlCol="0">
            <a:spAutoFit/>
          </a:bodyPr>
          <a:lstStyle/>
          <a:p>
            <a:pPr algn="r"/>
            <a:r>
              <a:rPr lang="ru-RU" sz="2800" b="1" dirty="0" smtClean="0">
                <a:solidFill>
                  <a:srgbClr val="0000FF"/>
                </a:solidFill>
                <a:latin typeface="+mj-lt"/>
              </a:rPr>
              <a:t>ВЫГРУЗКА ОТЧЁТА</a:t>
            </a:r>
            <a:endParaRPr lang="ru-RU" sz="2800" b="1" dirty="0">
              <a:solidFill>
                <a:srgbClr val="0000FF"/>
              </a:solidFill>
              <a:latin typeface="+mj-lt"/>
            </a:endParaRPr>
          </a:p>
        </p:txBody>
      </p:sp>
      <p:pic>
        <p:nvPicPr>
          <p:cNvPr id="55299" name="Picture 3" descr="C:\Users\User\Desktop\ВСЁ ВСЁ ВСЁ\АНТИПЛАГИАТ\презентации\для инеу\ЭКСПОРТ ОТЧЕТА.png"/>
          <p:cNvPicPr>
            <a:picLocks noChangeAspect="1" noChangeArrowheads="1"/>
          </p:cNvPicPr>
          <p:nvPr/>
        </p:nvPicPr>
        <p:blipFill>
          <a:blip r:embed="rId2" cstate="print"/>
          <a:srcRect/>
          <a:stretch>
            <a:fillRect/>
          </a:stretch>
        </p:blipFill>
        <p:spPr bwMode="auto">
          <a:xfrm>
            <a:off x="488272" y="1404825"/>
            <a:ext cx="11425562" cy="2421451"/>
          </a:xfrm>
          <a:prstGeom prst="rect">
            <a:avLst/>
          </a:prstGeom>
          <a:noFill/>
        </p:spPr>
      </p:pic>
      <p:sp>
        <p:nvSpPr>
          <p:cNvPr id="7" name="Прямоугольник 6"/>
          <p:cNvSpPr/>
          <p:nvPr/>
        </p:nvSpPr>
        <p:spPr>
          <a:xfrm>
            <a:off x="479395" y="3748491"/>
            <a:ext cx="11363418" cy="2308324"/>
          </a:xfrm>
          <a:prstGeom prst="rect">
            <a:avLst/>
          </a:prstGeom>
        </p:spPr>
        <p:txBody>
          <a:bodyPr wrap="square">
            <a:spAutoFit/>
          </a:bodyPr>
          <a:lstStyle/>
          <a:p>
            <a:pPr algn="just"/>
            <a:r>
              <a:rPr lang="ru-RU" b="1" dirty="0" smtClean="0">
                <a:latin typeface="+mj-lt"/>
              </a:rPr>
              <a:t>	Откроется страница «Экспорт отчета». Чтобы начать формирование отчёта, кликните на кнопку «Экспорт». Через некоторое время кнопка изменится на «Скачать». Нажмите на кнопку «Скачать», чтобы загрузить файл. Загрузка начнется автоматически, или откроется диалоговое окно загрузки и сохранения файла, в зависимости от настроек вашего браузера.</a:t>
            </a:r>
          </a:p>
          <a:p>
            <a:pPr algn="just"/>
            <a:r>
              <a:rPr lang="ru-RU" b="1" dirty="0" smtClean="0">
                <a:latin typeface="+mj-lt"/>
              </a:rPr>
              <a:t>	В выгруженном отчёте вы увидите информацию об отчёте и о загруженном документе, терминологический блок со значением понятий «Заимствования», «Цитирования», «Оригинальность», список источников и текст с разметкой блоков цитирования (если пользователь выгружает полный отчёт).</a:t>
            </a:r>
            <a:endParaRPr lang="ru-RU" b="1" dirty="0">
              <a:latin typeface="+mj-lt"/>
            </a:endParaRPr>
          </a:p>
        </p:txBody>
      </p:sp>
    </p:spTree>
    <p:extLst>
      <p:ext uri="{BB962C8B-B14F-4D97-AF65-F5344CB8AC3E}">
        <p14:creationId xmlns="" xmlns:p14="http://schemas.microsoft.com/office/powerpoint/2010/main" val="31988243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98015" y="6297283"/>
            <a:ext cx="1581908" cy="369332"/>
          </a:xfrm>
          <a:prstGeom prst="rect">
            <a:avLst/>
          </a:prstGeom>
          <a:noFill/>
        </p:spPr>
        <p:txBody>
          <a:bodyPr wrap="none" rtlCol="0">
            <a:spAutoFit/>
          </a:bodyPr>
          <a:lstStyle/>
          <a:p>
            <a:r>
              <a:rPr lang="en-US" b="1" dirty="0" smtClean="0">
                <a:solidFill>
                  <a:srgbClr val="0000FF"/>
                </a:solidFill>
                <a:latin typeface="Cambria" pitchFamily="18" charset="0"/>
                <a:ea typeface="Cambria" pitchFamily="18" charset="0"/>
              </a:rPr>
              <a:t>www.ineu.kz</a:t>
            </a:r>
            <a:endParaRPr lang="ru-RU" b="1" dirty="0">
              <a:solidFill>
                <a:srgbClr val="0000FF"/>
              </a:solidFill>
              <a:latin typeface="Cambria" pitchFamily="18" charset="0"/>
              <a:ea typeface="Cambria" pitchFamily="18" charset="0"/>
            </a:endParaRPr>
          </a:p>
        </p:txBody>
      </p:sp>
      <p:sp>
        <p:nvSpPr>
          <p:cNvPr id="3" name="Прямоугольник 2"/>
          <p:cNvSpPr/>
          <p:nvPr/>
        </p:nvSpPr>
        <p:spPr>
          <a:xfrm>
            <a:off x="257452" y="785142"/>
            <a:ext cx="11736280" cy="1754326"/>
          </a:xfrm>
          <a:prstGeom prst="rect">
            <a:avLst/>
          </a:prstGeom>
        </p:spPr>
        <p:txBody>
          <a:bodyPr wrap="square">
            <a:spAutoFit/>
          </a:bodyPr>
          <a:lstStyle/>
          <a:p>
            <a:pPr algn="just"/>
            <a:r>
              <a:rPr lang="ru-RU" b="1" dirty="0" smtClean="0">
                <a:latin typeface="+mj-lt"/>
              </a:rPr>
              <a:t>	Прямая ссылка на отчёт позволяет дать доступ </a:t>
            </a:r>
            <a:r>
              <a:rPr lang="ru-RU" b="1" smtClean="0">
                <a:latin typeface="+mj-lt"/>
              </a:rPr>
              <a:t>к отчёту </a:t>
            </a:r>
            <a:r>
              <a:rPr lang="ru-RU" b="1" dirty="0" smtClean="0">
                <a:latin typeface="+mj-lt"/>
              </a:rPr>
              <a:t>любому пользователю, в том числе неавторизованному в системе. Данная ссылка разрешает просматривать отчёт, вносить изменения в отчёт нельзя.</a:t>
            </a:r>
          </a:p>
          <a:p>
            <a:pPr algn="just"/>
            <a:r>
              <a:rPr lang="ru-RU" b="1" dirty="0" smtClean="0">
                <a:latin typeface="+mj-lt"/>
              </a:rPr>
              <a:t>	Чтобы получить прямую ссылку на отчёт, откройте отчёт и в верхнем меню нажмите на «Ещё», затем нажмите на кнопку «Прямая ссылка на отчет». Откроется новая вкладка с отчётом в режиме просмотра. Скопируйте адрес в адресной строке браузера, чтобы передать ссылку другому человеку.</a:t>
            </a:r>
            <a:endParaRPr lang="ru-RU" b="1" dirty="0">
              <a:latin typeface="+mj-lt"/>
            </a:endParaRPr>
          </a:p>
        </p:txBody>
      </p:sp>
      <p:sp>
        <p:nvSpPr>
          <p:cNvPr id="5" name="TextBox 4"/>
          <p:cNvSpPr txBox="1"/>
          <p:nvPr/>
        </p:nvSpPr>
        <p:spPr>
          <a:xfrm>
            <a:off x="177553" y="230819"/>
            <a:ext cx="11611993" cy="523220"/>
          </a:xfrm>
          <a:prstGeom prst="rect">
            <a:avLst/>
          </a:prstGeom>
          <a:noFill/>
        </p:spPr>
        <p:txBody>
          <a:bodyPr wrap="square" rtlCol="0">
            <a:spAutoFit/>
          </a:bodyPr>
          <a:lstStyle/>
          <a:p>
            <a:pPr algn="r"/>
            <a:r>
              <a:rPr lang="ru-RU" sz="2800" b="1" dirty="0" smtClean="0">
                <a:solidFill>
                  <a:srgbClr val="0000FF"/>
                </a:solidFill>
                <a:latin typeface="+mj-lt"/>
              </a:rPr>
              <a:t>ПРЯМАЯ ССЫЛКА НА ОТЧЁТ</a:t>
            </a:r>
            <a:endParaRPr lang="ru-RU" sz="2800" b="1" dirty="0">
              <a:solidFill>
                <a:srgbClr val="0000FF"/>
              </a:solidFill>
              <a:latin typeface="+mj-lt"/>
            </a:endParaRPr>
          </a:p>
        </p:txBody>
      </p:sp>
      <p:pic>
        <p:nvPicPr>
          <p:cNvPr id="56321" name="Picture 1" descr="C:\Users\User\Desktop\ВСЁ ВСЁ ВСЁ\АНТИПЛАГИАТ\презентации\для инеу\ПРЯМАЯ ССЫЛКА.png"/>
          <p:cNvPicPr>
            <a:picLocks noChangeAspect="1" noChangeArrowheads="1"/>
          </p:cNvPicPr>
          <p:nvPr/>
        </p:nvPicPr>
        <p:blipFill>
          <a:blip r:embed="rId2" cstate="print"/>
          <a:srcRect/>
          <a:stretch>
            <a:fillRect/>
          </a:stretch>
        </p:blipFill>
        <p:spPr bwMode="auto">
          <a:xfrm>
            <a:off x="266333" y="2707690"/>
            <a:ext cx="5410770" cy="2630362"/>
          </a:xfrm>
          <a:prstGeom prst="rect">
            <a:avLst/>
          </a:prstGeom>
          <a:noFill/>
        </p:spPr>
      </p:pic>
      <p:sp>
        <p:nvSpPr>
          <p:cNvPr id="6" name="Прямоугольник 5"/>
          <p:cNvSpPr/>
          <p:nvPr/>
        </p:nvSpPr>
        <p:spPr>
          <a:xfrm>
            <a:off x="5791200" y="2487863"/>
            <a:ext cx="6096000" cy="3970318"/>
          </a:xfrm>
          <a:prstGeom prst="rect">
            <a:avLst/>
          </a:prstGeom>
        </p:spPr>
        <p:txBody>
          <a:bodyPr>
            <a:spAutoFit/>
          </a:bodyPr>
          <a:lstStyle/>
          <a:p>
            <a:pPr algn="just"/>
            <a:r>
              <a:rPr lang="ru-RU" b="1" dirty="0" smtClean="0">
                <a:latin typeface="+mj-lt"/>
              </a:rPr>
              <a:t>Внешнему пользователю, перешедшему по прямой ссылке, будет доступен просмотр отчёта и текстовых метрик (если данная функция подключена), вывод отчёта на страницу для печати и экспорт отчёта (если данная функция подключена). Редактировать отчёт по прямой ссылке нельзя.</a:t>
            </a:r>
          </a:p>
          <a:p>
            <a:pPr algn="just"/>
            <a:r>
              <a:rPr lang="ru-RU" b="1" dirty="0" smtClean="0">
                <a:latin typeface="+mj-lt"/>
              </a:rPr>
              <a:t>	Также пользователь может поделиться ссылкой на отчёт о перепроверке или отчёт с корректировками. Для этого в истории отчётов откройте интересующий вариант отчёта или корректировки. После этого совершите действия, описанные выше.</a:t>
            </a:r>
          </a:p>
          <a:p>
            <a:pPr algn="just"/>
            <a:r>
              <a:rPr lang="ru-RU" b="1" dirty="0" smtClean="0">
                <a:latin typeface="+mj-lt"/>
              </a:rPr>
              <a:t>	Механизм получения прямой ссылки на краткий отчёт такой же, как и на полный отчёт.</a:t>
            </a:r>
            <a:endParaRPr lang="ru-RU" b="1" dirty="0">
              <a:latin typeface="+mj-lt"/>
            </a:endParaRPr>
          </a:p>
        </p:txBody>
      </p:sp>
      <p:sp>
        <p:nvSpPr>
          <p:cNvPr id="7" name="Скругленный прямоугольник 6"/>
          <p:cNvSpPr/>
          <p:nvPr/>
        </p:nvSpPr>
        <p:spPr>
          <a:xfrm>
            <a:off x="4145872" y="4394447"/>
            <a:ext cx="1482571" cy="275208"/>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 xmlns:p14="http://schemas.microsoft.com/office/powerpoint/2010/main" val="31988243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98015" y="6297283"/>
            <a:ext cx="1581908" cy="369332"/>
          </a:xfrm>
          <a:prstGeom prst="rect">
            <a:avLst/>
          </a:prstGeom>
          <a:noFill/>
        </p:spPr>
        <p:txBody>
          <a:bodyPr wrap="none" rtlCol="0">
            <a:spAutoFit/>
          </a:bodyPr>
          <a:lstStyle/>
          <a:p>
            <a:r>
              <a:rPr lang="en-US" b="1" dirty="0" smtClean="0">
                <a:solidFill>
                  <a:srgbClr val="0000FF"/>
                </a:solidFill>
                <a:latin typeface="Cambria" pitchFamily="18" charset="0"/>
                <a:ea typeface="Cambria" pitchFamily="18" charset="0"/>
              </a:rPr>
              <a:t>www.ineu.kz</a:t>
            </a:r>
            <a:endParaRPr lang="ru-RU" b="1" dirty="0">
              <a:solidFill>
                <a:srgbClr val="0000FF"/>
              </a:solidFill>
              <a:latin typeface="Cambria" pitchFamily="18" charset="0"/>
              <a:ea typeface="Cambria" pitchFamily="18" charset="0"/>
            </a:endParaRPr>
          </a:p>
        </p:txBody>
      </p:sp>
      <p:sp>
        <p:nvSpPr>
          <p:cNvPr id="3" name="Прямоугольник 2"/>
          <p:cNvSpPr/>
          <p:nvPr/>
        </p:nvSpPr>
        <p:spPr>
          <a:xfrm>
            <a:off x="257452" y="785142"/>
            <a:ext cx="11736280" cy="369332"/>
          </a:xfrm>
          <a:prstGeom prst="rect">
            <a:avLst/>
          </a:prstGeom>
        </p:spPr>
        <p:txBody>
          <a:bodyPr wrap="square">
            <a:spAutoFit/>
          </a:bodyPr>
          <a:lstStyle/>
          <a:p>
            <a:pPr algn="just"/>
            <a:r>
              <a:rPr lang="ru-RU" b="1" dirty="0" smtClean="0">
                <a:latin typeface="+mj-lt"/>
              </a:rPr>
              <a:t>	</a:t>
            </a:r>
            <a:endParaRPr lang="ru-RU" b="1" dirty="0">
              <a:latin typeface="+mj-lt"/>
            </a:endParaRPr>
          </a:p>
        </p:txBody>
      </p:sp>
      <p:sp>
        <p:nvSpPr>
          <p:cNvPr id="5" name="TextBox 4"/>
          <p:cNvSpPr txBox="1"/>
          <p:nvPr/>
        </p:nvSpPr>
        <p:spPr>
          <a:xfrm>
            <a:off x="177553" y="230819"/>
            <a:ext cx="11611993" cy="523220"/>
          </a:xfrm>
          <a:prstGeom prst="rect">
            <a:avLst/>
          </a:prstGeom>
          <a:noFill/>
        </p:spPr>
        <p:txBody>
          <a:bodyPr wrap="square" rtlCol="0">
            <a:spAutoFit/>
          </a:bodyPr>
          <a:lstStyle/>
          <a:p>
            <a:pPr algn="r"/>
            <a:r>
              <a:rPr lang="ru-RU" sz="2800" b="1" dirty="0" smtClean="0">
                <a:solidFill>
                  <a:srgbClr val="0000FF"/>
                </a:solidFill>
                <a:latin typeface="+mj-lt"/>
              </a:rPr>
              <a:t>ФОРМИРОВАНИЕ СПРАВКИ</a:t>
            </a:r>
            <a:endParaRPr lang="ru-RU" sz="2800" b="1" dirty="0">
              <a:solidFill>
                <a:srgbClr val="0000FF"/>
              </a:solidFill>
              <a:latin typeface="+mj-lt"/>
            </a:endParaRPr>
          </a:p>
        </p:txBody>
      </p:sp>
      <p:sp>
        <p:nvSpPr>
          <p:cNvPr id="8" name="Прямоугольник 7"/>
          <p:cNvSpPr/>
          <p:nvPr/>
        </p:nvSpPr>
        <p:spPr>
          <a:xfrm>
            <a:off x="165100" y="809536"/>
            <a:ext cx="11785600" cy="923330"/>
          </a:xfrm>
          <a:prstGeom prst="rect">
            <a:avLst/>
          </a:prstGeom>
        </p:spPr>
        <p:txBody>
          <a:bodyPr wrap="square">
            <a:spAutoFit/>
          </a:bodyPr>
          <a:lstStyle/>
          <a:p>
            <a:pPr algn="just"/>
            <a:r>
              <a:rPr lang="ru-RU" b="1" dirty="0" smtClean="0">
                <a:latin typeface="+mj-lt"/>
              </a:rPr>
              <a:t>	В системе «</a:t>
            </a:r>
            <a:r>
              <a:rPr lang="ru-RU" b="1" dirty="0" err="1" smtClean="0">
                <a:latin typeface="+mj-lt"/>
              </a:rPr>
              <a:t>Антиплагиат</a:t>
            </a:r>
            <a:r>
              <a:rPr lang="ru-RU" b="1" dirty="0" smtClean="0">
                <a:latin typeface="+mj-lt"/>
              </a:rPr>
              <a:t>» может быть сформирована Справка «О результатах проверки текстового документа на наличие заимствований». Для проверки подлинности справка снабжена QR-кодом. </a:t>
            </a:r>
          </a:p>
        </p:txBody>
      </p:sp>
      <p:pic>
        <p:nvPicPr>
          <p:cNvPr id="10" name="Рисунок 9"/>
          <p:cNvPicPr/>
          <p:nvPr/>
        </p:nvPicPr>
        <p:blipFill>
          <a:blip r:embed="rId2" cstate="print"/>
          <a:srcRect/>
          <a:stretch>
            <a:fillRect/>
          </a:stretch>
        </p:blipFill>
        <p:spPr bwMode="auto">
          <a:xfrm>
            <a:off x="337516" y="2044701"/>
            <a:ext cx="2037384" cy="3009899"/>
          </a:xfrm>
          <a:prstGeom prst="rect">
            <a:avLst/>
          </a:prstGeom>
          <a:noFill/>
          <a:ln w="9525">
            <a:noFill/>
            <a:miter lim="800000"/>
            <a:headEnd/>
            <a:tailEnd/>
          </a:ln>
        </p:spPr>
      </p:pic>
      <p:sp>
        <p:nvSpPr>
          <p:cNvPr id="2050" name="Rectangle 2"/>
          <p:cNvSpPr>
            <a:spLocks noChangeArrowheads="1"/>
          </p:cNvSpPr>
          <p:nvPr/>
        </p:nvSpPr>
        <p:spPr bwMode="auto">
          <a:xfrm>
            <a:off x="2413000" y="1439351"/>
            <a:ext cx="946150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lang="ru-RU" b="1" dirty="0" smtClean="0">
                <a:latin typeface="+mj-lt"/>
              </a:rPr>
              <a:t>Справка с результатами проверок документов в системе «</a:t>
            </a:r>
            <a:r>
              <a:rPr lang="ru-RU" b="1" dirty="0" err="1" smtClean="0">
                <a:latin typeface="+mj-lt"/>
              </a:rPr>
              <a:t>Антиплагиат</a:t>
            </a:r>
            <a:r>
              <a:rPr lang="ru-RU" b="1" dirty="0" smtClean="0">
                <a:latin typeface="+mj-lt"/>
              </a:rPr>
              <a:t>» предоставляется в виде заполненного бланка. Для того чтобы выгрузить бланк справки, откройте страницу с нужным отчетом и кликните на «Справка».</a:t>
            </a:r>
          </a:p>
          <a:p>
            <a:pPr lvl="0" indent="450850" algn="just" eaLnBrk="0" fontAlgn="base" hangingPunct="0">
              <a:spcBef>
                <a:spcPct val="0"/>
              </a:spcBef>
              <a:spcAft>
                <a:spcPct val="0"/>
              </a:spcAft>
            </a:pPr>
            <a:r>
              <a:rPr lang="ru-RU" b="1" dirty="0" smtClean="0">
                <a:latin typeface="+mj-lt"/>
              </a:rPr>
              <a:t>Откроется окно выгрузки бланка справки. Проверьте правильность заполненных полей. Если вы хотите изменить содержимое полей, воспользуйтесь всплывающими подсказками. </a:t>
            </a:r>
          </a:p>
          <a:p>
            <a:pPr indent="450850" algn="just" fontAlgn="base">
              <a:spcBef>
                <a:spcPct val="0"/>
              </a:spcBef>
              <a:spcAft>
                <a:spcPct val="0"/>
              </a:spcAft>
            </a:pPr>
            <a:r>
              <a:rPr lang="ru-RU" b="1" dirty="0" smtClean="0">
                <a:latin typeface="+mj-lt"/>
              </a:rPr>
              <a:t>Заполните поле «ФИО автора работы» - оно обязательно к заполнению. Заполните поле «Название факультета, кафедры, номер группы», если это необходимо. Нажмите на «Сформировать справку» - начнется скачивание бланка.</a:t>
            </a:r>
          </a:p>
          <a:p>
            <a:pPr indent="450850" algn="just" fontAlgn="base">
              <a:spcBef>
                <a:spcPct val="0"/>
              </a:spcBef>
              <a:spcAft>
                <a:spcPct val="0"/>
              </a:spcAft>
            </a:pPr>
            <a:r>
              <a:rPr lang="ru-RU" b="1" dirty="0" smtClean="0">
                <a:latin typeface="+mj-lt"/>
              </a:rPr>
              <a:t>На бланке отображены поля: автор работы, информация о факультете (кафедре, номера группы), тип работы (как указано в системе), название работы (название документа из системы), название файла (название исходного файла), проценты заимствования, цитирования и оригинальности, дата проверки, список модулей поиска (по которым была проверка), тот, кто проверил работу (тот, кто выгрузил бланк). Поля «Дата подписи» и «Подпись проверяющего» остаются пустыми для заполнения от руки.</a:t>
            </a:r>
            <a:r>
              <a:rPr lang="ru-RU" sz="1700" b="1" dirty="0" smtClean="0">
                <a:latin typeface="+mj-lt"/>
              </a:rPr>
              <a:t>          </a:t>
            </a:r>
            <a:endParaRPr lang="ru-RU" b="1" dirty="0" smtClean="0">
              <a:latin typeface="+mj-lt"/>
            </a:endParaRPr>
          </a:p>
        </p:txBody>
      </p:sp>
      <p:pic>
        <p:nvPicPr>
          <p:cNvPr id="2049" name="Рисунок 22"/>
          <p:cNvPicPr>
            <a:picLocks noChangeAspect="1" noChangeArrowheads="1"/>
          </p:cNvPicPr>
          <p:nvPr/>
        </p:nvPicPr>
        <p:blipFill>
          <a:blip r:embed="rId3" cstate="print"/>
          <a:srcRect/>
          <a:stretch>
            <a:fillRect/>
          </a:stretch>
        </p:blipFill>
        <p:spPr bwMode="auto">
          <a:xfrm>
            <a:off x="0" y="457200"/>
            <a:ext cx="171450" cy="200025"/>
          </a:xfrm>
          <a:prstGeom prst="rect">
            <a:avLst/>
          </a:prstGeom>
          <a:noFill/>
        </p:spPr>
      </p:pic>
      <p:sp>
        <p:nvSpPr>
          <p:cNvPr id="15" name="Прямоугольник 14"/>
          <p:cNvSpPr/>
          <p:nvPr/>
        </p:nvSpPr>
        <p:spPr>
          <a:xfrm>
            <a:off x="317500" y="4437440"/>
            <a:ext cx="11633200" cy="353943"/>
          </a:xfrm>
          <a:prstGeom prst="rect">
            <a:avLst/>
          </a:prstGeom>
        </p:spPr>
        <p:txBody>
          <a:bodyPr wrap="square">
            <a:spAutoFit/>
          </a:bodyPr>
          <a:lstStyle/>
          <a:p>
            <a:r>
              <a:rPr lang="ru-RU" sz="1700" b="1" dirty="0" smtClean="0">
                <a:latin typeface="+mj-lt"/>
              </a:rPr>
              <a:t>	</a:t>
            </a:r>
          </a:p>
        </p:txBody>
      </p:sp>
    </p:spTree>
    <p:extLst>
      <p:ext uri="{BB962C8B-B14F-4D97-AF65-F5344CB8AC3E}">
        <p14:creationId xmlns:p14="http://schemas.microsoft.com/office/powerpoint/2010/main" xmlns="" val="31988243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98015" y="6297283"/>
            <a:ext cx="1581908" cy="369332"/>
          </a:xfrm>
          <a:prstGeom prst="rect">
            <a:avLst/>
          </a:prstGeom>
          <a:noFill/>
        </p:spPr>
        <p:txBody>
          <a:bodyPr wrap="none" rtlCol="0">
            <a:spAutoFit/>
          </a:bodyPr>
          <a:lstStyle/>
          <a:p>
            <a:r>
              <a:rPr lang="en-US" b="1" dirty="0" smtClean="0">
                <a:solidFill>
                  <a:srgbClr val="0000FF"/>
                </a:solidFill>
                <a:latin typeface="Cambria" pitchFamily="18" charset="0"/>
                <a:ea typeface="Cambria" pitchFamily="18" charset="0"/>
              </a:rPr>
              <a:t>www.ineu.kz</a:t>
            </a:r>
            <a:endParaRPr lang="ru-RU" b="1" dirty="0">
              <a:solidFill>
                <a:srgbClr val="0000FF"/>
              </a:solidFill>
              <a:latin typeface="Cambria" pitchFamily="18" charset="0"/>
              <a:ea typeface="Cambria" pitchFamily="18" charset="0"/>
            </a:endParaRPr>
          </a:p>
        </p:txBody>
      </p:sp>
      <p:sp>
        <p:nvSpPr>
          <p:cNvPr id="3" name="TextBox 2"/>
          <p:cNvSpPr txBox="1"/>
          <p:nvPr/>
        </p:nvSpPr>
        <p:spPr>
          <a:xfrm>
            <a:off x="0" y="2780928"/>
            <a:ext cx="12192000" cy="830997"/>
          </a:xfrm>
          <a:prstGeom prst="rect">
            <a:avLst/>
          </a:prstGeom>
          <a:noFill/>
        </p:spPr>
        <p:txBody>
          <a:bodyPr wrap="square" rtlCol="0">
            <a:spAutoFit/>
          </a:bodyPr>
          <a:lstStyle/>
          <a:p>
            <a:pPr algn="ctr"/>
            <a:r>
              <a:rPr lang="ru-RU" sz="4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mbria" pitchFamily="18" charset="0"/>
                <a:ea typeface="Cambria" pitchFamily="18" charset="0"/>
                <a:cs typeface="+mj-cs"/>
              </a:rPr>
              <a:t>Спасибо за внимание!</a:t>
            </a:r>
            <a:endParaRPr lang="ru-RU" sz="4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mbria" pitchFamily="18" charset="0"/>
              <a:ea typeface="Cambria" pitchFamily="18" charset="0"/>
              <a:cs typeface="+mj-cs"/>
            </a:endParaRPr>
          </a:p>
        </p:txBody>
      </p:sp>
      <p:sp>
        <p:nvSpPr>
          <p:cNvPr id="5" name="Прямоугольник 4"/>
          <p:cNvSpPr/>
          <p:nvPr/>
        </p:nvSpPr>
        <p:spPr>
          <a:xfrm>
            <a:off x="1" y="2028094"/>
            <a:ext cx="12192000" cy="830997"/>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mbria" pitchFamily="18" charset="0"/>
                <a:ea typeface="Cambria" pitchFamily="18" charset="0"/>
              </a:rPr>
              <a:t>©ТВОРИТЕ СОБСТВЕННЫМ УМОМ!</a:t>
            </a:r>
            <a:endParaRPr lang="ru-RU"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 xmlns:p14="http://schemas.microsoft.com/office/powerpoint/2010/main" val="31988243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98015" y="6297283"/>
            <a:ext cx="1581908" cy="369332"/>
          </a:xfrm>
          <a:prstGeom prst="rect">
            <a:avLst/>
          </a:prstGeom>
          <a:noFill/>
        </p:spPr>
        <p:txBody>
          <a:bodyPr wrap="none" rtlCol="0">
            <a:spAutoFit/>
          </a:bodyPr>
          <a:lstStyle/>
          <a:p>
            <a:r>
              <a:rPr lang="en-US" b="1" dirty="0" smtClean="0">
                <a:solidFill>
                  <a:srgbClr val="0000FF"/>
                </a:solidFill>
                <a:latin typeface="Cambria" pitchFamily="18" charset="0"/>
                <a:ea typeface="Cambria" pitchFamily="18" charset="0"/>
              </a:rPr>
              <a:t>www.ineu.kz</a:t>
            </a:r>
            <a:endParaRPr lang="ru-RU" b="1" dirty="0">
              <a:solidFill>
                <a:srgbClr val="0000FF"/>
              </a:solidFill>
              <a:latin typeface="Cambria" pitchFamily="18" charset="0"/>
              <a:ea typeface="Cambria" pitchFamily="18" charset="0"/>
            </a:endParaRPr>
          </a:p>
        </p:txBody>
      </p:sp>
      <p:sp>
        <p:nvSpPr>
          <p:cNvPr id="6" name="TextBox 5"/>
          <p:cNvSpPr txBox="1"/>
          <p:nvPr/>
        </p:nvSpPr>
        <p:spPr>
          <a:xfrm>
            <a:off x="142043" y="762715"/>
            <a:ext cx="11896078" cy="2554545"/>
          </a:xfrm>
          <a:prstGeom prst="rect">
            <a:avLst/>
          </a:prstGeom>
          <a:noFill/>
        </p:spPr>
        <p:txBody>
          <a:bodyPr wrap="square" rtlCol="0">
            <a:spAutoFit/>
          </a:bodyPr>
          <a:lstStyle/>
          <a:p>
            <a:pPr algn="just"/>
            <a:r>
              <a:rPr lang="ru-RU" sz="2000" b="1" dirty="0" smtClean="0">
                <a:latin typeface="Cambria" pitchFamily="18" charset="0"/>
                <a:ea typeface="Cambria" pitchFamily="18" charset="0"/>
              </a:rPr>
              <a:t>	В открывшемся окне вам будет предложено ознакомиться с пользовательским соглашением и соглашением об обработке персональных данных. Для принятия пользовательского соглашения необходимо поставить галочку около «Я согласен с условиями…». Принятие соглашения означает, что вы прочитали, поняли и принимаете безоговорочно условия пользовательского соглашения и соглашения об обработке персональных данных.</a:t>
            </a:r>
          </a:p>
          <a:p>
            <a:pPr algn="just"/>
            <a:r>
              <a:rPr lang="ru-RU" sz="2000" b="1" dirty="0" smtClean="0">
                <a:latin typeface="Cambria" pitchFamily="18" charset="0"/>
                <a:ea typeface="Cambria" pitchFamily="18" charset="0"/>
              </a:rPr>
              <a:t>	Для продолжения регистрации в системе введите адрес своей электронной почты и нажмите на кнопку «Зарегистрироваться».</a:t>
            </a:r>
            <a:endParaRPr lang="ru-RU" sz="2000" b="1" dirty="0">
              <a:latin typeface="Cambria" pitchFamily="18" charset="0"/>
              <a:ea typeface="Cambria" pitchFamily="18" charset="0"/>
            </a:endParaRPr>
          </a:p>
        </p:txBody>
      </p:sp>
      <p:pic>
        <p:nvPicPr>
          <p:cNvPr id="23556" name="Picture 4" descr="C:\Users\User\Desktop\ВСЁ ВСЁ ВСЁ\АНТИПЛАГИАТ\презентации\для презентации обучающимся\регистрация1.png"/>
          <p:cNvPicPr>
            <a:picLocks noChangeAspect="1" noChangeArrowheads="1"/>
          </p:cNvPicPr>
          <p:nvPr/>
        </p:nvPicPr>
        <p:blipFill>
          <a:blip r:embed="rId2" cstate="print"/>
          <a:srcRect/>
          <a:stretch>
            <a:fillRect/>
          </a:stretch>
        </p:blipFill>
        <p:spPr bwMode="auto">
          <a:xfrm>
            <a:off x="3761885" y="3284738"/>
            <a:ext cx="4658273" cy="3466730"/>
          </a:xfrm>
          <a:prstGeom prst="rect">
            <a:avLst/>
          </a:prstGeom>
          <a:noFill/>
        </p:spPr>
      </p:pic>
      <p:grpSp>
        <p:nvGrpSpPr>
          <p:cNvPr id="16" name="Группа 15"/>
          <p:cNvGrpSpPr/>
          <p:nvPr/>
        </p:nvGrpSpPr>
        <p:grpSpPr>
          <a:xfrm>
            <a:off x="3639845" y="3240349"/>
            <a:ext cx="4927107" cy="3417903"/>
            <a:chOff x="3639845" y="3240349"/>
            <a:chExt cx="4927107" cy="3417903"/>
          </a:xfrm>
        </p:grpSpPr>
        <p:sp>
          <p:nvSpPr>
            <p:cNvPr id="13" name="Скругленный прямоугольник 12"/>
            <p:cNvSpPr/>
            <p:nvPr/>
          </p:nvSpPr>
          <p:spPr>
            <a:xfrm>
              <a:off x="3639845" y="3240349"/>
              <a:ext cx="4927107" cy="3417903"/>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Скругленный прямоугольник 13"/>
            <p:cNvSpPr/>
            <p:nvPr/>
          </p:nvSpPr>
          <p:spPr>
            <a:xfrm>
              <a:off x="3932806" y="4572002"/>
              <a:ext cx="3994953" cy="568170"/>
            </a:xfrm>
            <a:prstGeom prst="roundRect">
              <a:avLst/>
            </a:prstGeom>
            <a:noFill/>
            <a:ln w="762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15" name="TextBox 14"/>
          <p:cNvSpPr txBox="1"/>
          <p:nvPr/>
        </p:nvSpPr>
        <p:spPr>
          <a:xfrm>
            <a:off x="177553" y="230819"/>
            <a:ext cx="11611993" cy="523220"/>
          </a:xfrm>
          <a:prstGeom prst="rect">
            <a:avLst/>
          </a:prstGeom>
          <a:noFill/>
        </p:spPr>
        <p:txBody>
          <a:bodyPr wrap="square" rtlCol="0">
            <a:spAutoFit/>
          </a:bodyPr>
          <a:lstStyle/>
          <a:p>
            <a:pPr algn="r"/>
            <a:r>
              <a:rPr lang="ru-RU" sz="2800" b="1" dirty="0" smtClean="0">
                <a:solidFill>
                  <a:srgbClr val="0000FF"/>
                </a:solidFill>
                <a:latin typeface="+mj-lt"/>
              </a:rPr>
              <a:t>РЕГИСТРАЦИЯ ПОЛЬЗОВАТЕЛЯ</a:t>
            </a:r>
            <a:endParaRPr lang="ru-RU" sz="2800" b="1" dirty="0">
              <a:solidFill>
                <a:srgbClr val="0000FF"/>
              </a:solidFill>
              <a:latin typeface="+mj-lt"/>
            </a:endParaRPr>
          </a:p>
        </p:txBody>
      </p:sp>
    </p:spTree>
    <p:extLst>
      <p:ext uri="{BB962C8B-B14F-4D97-AF65-F5344CB8AC3E}">
        <p14:creationId xmlns="" xmlns:p14="http://schemas.microsoft.com/office/powerpoint/2010/main" val="31988243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98015" y="6297283"/>
            <a:ext cx="1581908" cy="369332"/>
          </a:xfrm>
          <a:prstGeom prst="rect">
            <a:avLst/>
          </a:prstGeom>
          <a:noFill/>
        </p:spPr>
        <p:txBody>
          <a:bodyPr wrap="none" rtlCol="0">
            <a:spAutoFit/>
          </a:bodyPr>
          <a:lstStyle/>
          <a:p>
            <a:r>
              <a:rPr lang="en-US" b="1" dirty="0" smtClean="0">
                <a:solidFill>
                  <a:srgbClr val="0000FF"/>
                </a:solidFill>
                <a:latin typeface="Cambria" pitchFamily="18" charset="0"/>
                <a:ea typeface="Cambria" pitchFamily="18" charset="0"/>
              </a:rPr>
              <a:t>www.ineu.kz</a:t>
            </a:r>
            <a:endParaRPr lang="ru-RU" b="1" dirty="0">
              <a:solidFill>
                <a:srgbClr val="0000FF"/>
              </a:solidFill>
              <a:latin typeface="Cambria" pitchFamily="18" charset="0"/>
              <a:ea typeface="Cambria" pitchFamily="18" charset="0"/>
            </a:endParaRPr>
          </a:p>
        </p:txBody>
      </p:sp>
      <p:sp>
        <p:nvSpPr>
          <p:cNvPr id="7" name="Прямоугольник 6"/>
          <p:cNvSpPr/>
          <p:nvPr/>
        </p:nvSpPr>
        <p:spPr>
          <a:xfrm>
            <a:off x="145001" y="312912"/>
            <a:ext cx="11777709" cy="646331"/>
          </a:xfrm>
          <a:prstGeom prst="rect">
            <a:avLst/>
          </a:prstGeom>
        </p:spPr>
        <p:txBody>
          <a:bodyPr wrap="square">
            <a:spAutoFit/>
          </a:bodyPr>
          <a:lstStyle/>
          <a:p>
            <a:pPr algn="just"/>
            <a:r>
              <a:rPr lang="ru-RU" b="1" dirty="0" smtClean="0">
                <a:latin typeface="Cambria" pitchFamily="18" charset="0"/>
                <a:ea typeface="Cambria" pitchFamily="18" charset="0"/>
              </a:rPr>
              <a:t>	Через некоторое время на указанный вами адрес электронной почты придет письмо с паролем, введите полученный пароль для входа в кабинет.</a:t>
            </a:r>
            <a:endParaRPr lang="ru-RU" b="1" dirty="0">
              <a:latin typeface="Cambria" pitchFamily="18" charset="0"/>
              <a:ea typeface="Cambria" pitchFamily="18" charset="0"/>
            </a:endParaRPr>
          </a:p>
        </p:txBody>
      </p:sp>
      <p:pic>
        <p:nvPicPr>
          <p:cNvPr id="24578" name="Picture 2" descr="C:\Users\User\Desktop\ВСЁ ВСЁ ВСЁ\АНТИПЛАГИАТ\презентации\для презентации обучающимся\пароль на почту.png"/>
          <p:cNvPicPr>
            <a:picLocks noChangeAspect="1" noChangeArrowheads="1"/>
          </p:cNvPicPr>
          <p:nvPr/>
        </p:nvPicPr>
        <p:blipFill>
          <a:blip r:embed="rId2" cstate="print"/>
          <a:srcRect/>
          <a:stretch>
            <a:fillRect/>
          </a:stretch>
        </p:blipFill>
        <p:spPr bwMode="auto">
          <a:xfrm>
            <a:off x="1065319" y="997483"/>
            <a:ext cx="10014014" cy="5346023"/>
          </a:xfrm>
          <a:prstGeom prst="rect">
            <a:avLst/>
          </a:prstGeom>
          <a:noFill/>
        </p:spPr>
      </p:pic>
      <p:sp>
        <p:nvSpPr>
          <p:cNvPr id="13" name="Скругленный прямоугольник 12"/>
          <p:cNvSpPr/>
          <p:nvPr/>
        </p:nvSpPr>
        <p:spPr>
          <a:xfrm>
            <a:off x="2467991" y="2032986"/>
            <a:ext cx="6924584" cy="1819923"/>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Скругленный прямоугольник 7"/>
          <p:cNvSpPr/>
          <p:nvPr/>
        </p:nvSpPr>
        <p:spPr>
          <a:xfrm>
            <a:off x="4882720" y="3098307"/>
            <a:ext cx="1384916" cy="266330"/>
          </a:xfrm>
          <a:prstGeom prst="roundRect">
            <a:avLst/>
          </a:prstGeom>
          <a:noFill/>
          <a:ln w="762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 xmlns:p14="http://schemas.microsoft.com/office/powerpoint/2010/main" val="31988243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98015" y="6297283"/>
            <a:ext cx="1581908" cy="369332"/>
          </a:xfrm>
          <a:prstGeom prst="rect">
            <a:avLst/>
          </a:prstGeom>
          <a:noFill/>
        </p:spPr>
        <p:txBody>
          <a:bodyPr wrap="none" rtlCol="0">
            <a:spAutoFit/>
          </a:bodyPr>
          <a:lstStyle/>
          <a:p>
            <a:r>
              <a:rPr lang="en-US" b="1" dirty="0" smtClean="0">
                <a:solidFill>
                  <a:srgbClr val="0000FF"/>
                </a:solidFill>
                <a:latin typeface="Cambria" pitchFamily="18" charset="0"/>
                <a:ea typeface="Cambria" pitchFamily="18" charset="0"/>
              </a:rPr>
              <a:t>www.ineu.kz</a:t>
            </a:r>
            <a:endParaRPr lang="ru-RU" b="1" dirty="0">
              <a:solidFill>
                <a:srgbClr val="0000FF"/>
              </a:solidFill>
              <a:latin typeface="Cambria" pitchFamily="18" charset="0"/>
              <a:ea typeface="Cambria" pitchFamily="18" charset="0"/>
            </a:endParaRPr>
          </a:p>
        </p:txBody>
      </p:sp>
      <p:sp>
        <p:nvSpPr>
          <p:cNvPr id="5" name="Прямоугольник 4"/>
          <p:cNvSpPr/>
          <p:nvPr/>
        </p:nvSpPr>
        <p:spPr>
          <a:xfrm>
            <a:off x="213062" y="659102"/>
            <a:ext cx="11718525" cy="1200329"/>
          </a:xfrm>
          <a:prstGeom prst="rect">
            <a:avLst/>
          </a:prstGeom>
        </p:spPr>
        <p:txBody>
          <a:bodyPr wrap="square">
            <a:spAutoFit/>
          </a:bodyPr>
          <a:lstStyle/>
          <a:p>
            <a:pPr algn="just"/>
            <a:r>
              <a:rPr lang="ru-RU" b="1" dirty="0" smtClean="0">
                <a:latin typeface="Cambria" pitchFamily="18" charset="0"/>
                <a:ea typeface="Cambria" pitchFamily="18" charset="0"/>
              </a:rPr>
              <a:t>	Кабинет предоставляет возможность загружать и проверять документы. Для доступа к проверке документов нажмите на «Меню» и выберите раздел «Кабинет».</a:t>
            </a:r>
          </a:p>
          <a:p>
            <a:pPr algn="just"/>
            <a:r>
              <a:rPr lang="ru-RU" b="1" dirty="0" smtClean="0">
                <a:latin typeface="Cambria" pitchFamily="18" charset="0"/>
                <a:ea typeface="Cambria" pitchFamily="18" charset="0"/>
              </a:rPr>
              <a:t>	На странице кабинета вы увидите панели «Папки» и «Документы», с помощью которых производятся все основные действия с папками и документами кабинета.</a:t>
            </a:r>
            <a:endParaRPr lang="ru-RU" b="1" dirty="0">
              <a:latin typeface="Cambria" pitchFamily="18" charset="0"/>
              <a:ea typeface="Cambria" pitchFamily="18" charset="0"/>
            </a:endParaRPr>
          </a:p>
        </p:txBody>
      </p:sp>
      <p:grpSp>
        <p:nvGrpSpPr>
          <p:cNvPr id="8" name="Группа 7"/>
          <p:cNvGrpSpPr/>
          <p:nvPr/>
        </p:nvGrpSpPr>
        <p:grpSpPr>
          <a:xfrm>
            <a:off x="1953087" y="1841814"/>
            <a:ext cx="8549194" cy="4541760"/>
            <a:chOff x="2583402" y="1815181"/>
            <a:chExt cx="8549194" cy="4541760"/>
          </a:xfrm>
        </p:grpSpPr>
        <p:pic>
          <p:nvPicPr>
            <p:cNvPr id="25602" name="Picture 2" descr="C:\Users\User\Desktop\ВСЁ ВСЁ ВСЁ\АНТИПЛАГИАТ\презентации\для презентации обучающимся\личный кабинет.png"/>
            <p:cNvPicPr>
              <a:picLocks noChangeAspect="1" noChangeArrowheads="1"/>
            </p:cNvPicPr>
            <p:nvPr/>
          </p:nvPicPr>
          <p:blipFill>
            <a:blip r:embed="rId2" cstate="print"/>
            <a:srcRect/>
            <a:stretch>
              <a:fillRect/>
            </a:stretch>
          </p:blipFill>
          <p:spPr bwMode="auto">
            <a:xfrm>
              <a:off x="2583402" y="1815181"/>
              <a:ext cx="8549194" cy="4541760"/>
            </a:xfrm>
            <a:prstGeom prst="rect">
              <a:avLst/>
            </a:prstGeom>
            <a:noFill/>
          </p:spPr>
        </p:pic>
        <p:sp>
          <p:nvSpPr>
            <p:cNvPr id="6" name="Скругленный прямоугольник 5"/>
            <p:cNvSpPr/>
            <p:nvPr/>
          </p:nvSpPr>
          <p:spPr>
            <a:xfrm>
              <a:off x="3071674" y="2876366"/>
              <a:ext cx="1420428" cy="3080552"/>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7" name="TextBox 6"/>
          <p:cNvSpPr txBox="1"/>
          <p:nvPr/>
        </p:nvSpPr>
        <p:spPr>
          <a:xfrm>
            <a:off x="177553" y="230819"/>
            <a:ext cx="11611993" cy="523220"/>
          </a:xfrm>
          <a:prstGeom prst="rect">
            <a:avLst/>
          </a:prstGeom>
          <a:noFill/>
        </p:spPr>
        <p:txBody>
          <a:bodyPr wrap="square" rtlCol="0">
            <a:spAutoFit/>
          </a:bodyPr>
          <a:lstStyle/>
          <a:p>
            <a:pPr algn="r"/>
            <a:r>
              <a:rPr lang="ru-RU" sz="2800" b="1" dirty="0" smtClean="0">
                <a:solidFill>
                  <a:srgbClr val="0000FF"/>
                </a:solidFill>
                <a:latin typeface="+mj-lt"/>
              </a:rPr>
              <a:t>КАБИНЕТ</a:t>
            </a:r>
            <a:endParaRPr lang="ru-RU" sz="2800" b="1" dirty="0">
              <a:solidFill>
                <a:srgbClr val="0000FF"/>
              </a:solidFill>
              <a:latin typeface="+mj-lt"/>
            </a:endParaRPr>
          </a:p>
        </p:txBody>
      </p:sp>
    </p:spTree>
    <p:extLst>
      <p:ext uri="{BB962C8B-B14F-4D97-AF65-F5344CB8AC3E}">
        <p14:creationId xmlns="" xmlns:p14="http://schemas.microsoft.com/office/powerpoint/2010/main" val="31988243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98015" y="6297283"/>
            <a:ext cx="1581908" cy="369332"/>
          </a:xfrm>
          <a:prstGeom prst="rect">
            <a:avLst/>
          </a:prstGeom>
          <a:noFill/>
        </p:spPr>
        <p:txBody>
          <a:bodyPr wrap="none" rtlCol="0">
            <a:spAutoFit/>
          </a:bodyPr>
          <a:lstStyle/>
          <a:p>
            <a:r>
              <a:rPr lang="en-US" b="1" dirty="0" smtClean="0">
                <a:solidFill>
                  <a:srgbClr val="0000FF"/>
                </a:solidFill>
                <a:latin typeface="Cambria" pitchFamily="18" charset="0"/>
                <a:ea typeface="Cambria" pitchFamily="18" charset="0"/>
              </a:rPr>
              <a:t>www.ineu.kz</a:t>
            </a:r>
            <a:endParaRPr lang="ru-RU" b="1" dirty="0">
              <a:solidFill>
                <a:srgbClr val="0000FF"/>
              </a:solidFill>
              <a:latin typeface="Cambria" pitchFamily="18" charset="0"/>
              <a:ea typeface="Cambria" pitchFamily="18" charset="0"/>
            </a:endParaRPr>
          </a:p>
        </p:txBody>
      </p:sp>
      <p:sp>
        <p:nvSpPr>
          <p:cNvPr id="3" name="Прямоугольник 2"/>
          <p:cNvSpPr/>
          <p:nvPr/>
        </p:nvSpPr>
        <p:spPr>
          <a:xfrm>
            <a:off x="402454" y="751384"/>
            <a:ext cx="11789546" cy="2308324"/>
          </a:xfrm>
          <a:prstGeom prst="rect">
            <a:avLst/>
          </a:prstGeom>
        </p:spPr>
        <p:txBody>
          <a:bodyPr wrap="square">
            <a:spAutoFit/>
          </a:bodyPr>
          <a:lstStyle/>
          <a:p>
            <a:pPr algn="just"/>
            <a:r>
              <a:rPr lang="ru-RU" b="1" dirty="0" smtClean="0">
                <a:latin typeface="+mj-lt"/>
              </a:rPr>
              <a:t>	Чтобы загрузить документы на проверку, нажмите кнопку «Добавить документ» и выберите файлы на вашем компьютере или перетащите нужные документы в поле «Добавить документ».</a:t>
            </a:r>
          </a:p>
          <a:p>
            <a:pPr algn="just"/>
            <a:r>
              <a:rPr lang="ru-RU" b="1" dirty="0" smtClean="0">
                <a:solidFill>
                  <a:srgbClr val="FF0000"/>
                </a:solidFill>
                <a:latin typeface="+mj-lt"/>
              </a:rPr>
              <a:t>	Важно! В бесплатном доступе вы можете загружать документы в форматах PDF и TXT.</a:t>
            </a:r>
          </a:p>
          <a:p>
            <a:pPr algn="just"/>
            <a:r>
              <a:rPr lang="ru-RU" b="1" dirty="0" smtClean="0">
                <a:latin typeface="+mj-lt"/>
              </a:rPr>
              <a:t>	Помимо загрузки отдельных файлов, есть возможность загрузки архивной папки. Под архивной папкой подразумевается файл в формате RAR, ZIP или 7z. В этом случае все документы из архивной папки обрабатываются по отдельности.</a:t>
            </a:r>
          </a:p>
          <a:p>
            <a:pPr algn="just"/>
            <a:r>
              <a:rPr lang="ru-RU" b="1" dirty="0" smtClean="0">
                <a:latin typeface="+mj-lt"/>
              </a:rPr>
              <a:t>	</a:t>
            </a:r>
            <a:r>
              <a:rPr lang="ru-RU" b="1" dirty="0" smtClean="0">
                <a:solidFill>
                  <a:srgbClr val="FF0000"/>
                </a:solidFill>
                <a:latin typeface="+mj-lt"/>
              </a:rPr>
              <a:t>Максимальный размер: 20 МБ</a:t>
            </a:r>
          </a:p>
          <a:p>
            <a:pPr algn="just"/>
            <a:r>
              <a:rPr lang="ru-RU" b="1" dirty="0" smtClean="0">
                <a:latin typeface="+mj-lt"/>
              </a:rPr>
              <a:t>	</a:t>
            </a:r>
            <a:endParaRPr lang="ru-RU" b="1" dirty="0">
              <a:latin typeface="+mj-lt"/>
            </a:endParaRPr>
          </a:p>
        </p:txBody>
      </p:sp>
      <p:sp>
        <p:nvSpPr>
          <p:cNvPr id="5" name="TextBox 4"/>
          <p:cNvSpPr txBox="1"/>
          <p:nvPr/>
        </p:nvSpPr>
        <p:spPr>
          <a:xfrm>
            <a:off x="177553" y="230819"/>
            <a:ext cx="11611993" cy="523220"/>
          </a:xfrm>
          <a:prstGeom prst="rect">
            <a:avLst/>
          </a:prstGeom>
          <a:noFill/>
        </p:spPr>
        <p:txBody>
          <a:bodyPr wrap="square" rtlCol="0">
            <a:spAutoFit/>
          </a:bodyPr>
          <a:lstStyle/>
          <a:p>
            <a:pPr algn="r"/>
            <a:r>
              <a:rPr lang="ru-RU" sz="2800" b="1" dirty="0" smtClean="0">
                <a:solidFill>
                  <a:srgbClr val="0000FF"/>
                </a:solidFill>
                <a:latin typeface="+mj-lt"/>
              </a:rPr>
              <a:t>ПРОВЕРКА ДОКУМЕНТА</a:t>
            </a:r>
            <a:endParaRPr lang="ru-RU" sz="2800" b="1" dirty="0">
              <a:solidFill>
                <a:srgbClr val="0000FF"/>
              </a:solidFill>
              <a:latin typeface="+mj-lt"/>
            </a:endParaRPr>
          </a:p>
        </p:txBody>
      </p:sp>
      <p:grpSp>
        <p:nvGrpSpPr>
          <p:cNvPr id="9" name="Группа 8"/>
          <p:cNvGrpSpPr/>
          <p:nvPr/>
        </p:nvGrpSpPr>
        <p:grpSpPr>
          <a:xfrm>
            <a:off x="2361459" y="2778711"/>
            <a:ext cx="7507575" cy="3901736"/>
            <a:chOff x="1811045" y="2543619"/>
            <a:chExt cx="8057990" cy="4314381"/>
          </a:xfrm>
        </p:grpSpPr>
        <p:pic>
          <p:nvPicPr>
            <p:cNvPr id="26626" name="Picture 2" descr="C:\Users\User\Desktop\ВСЁ ВСЁ ВСЁ\АНТИПЛАГИАТ\презентации\для презентации обучающимся\добавить документ.png пдф.png"/>
            <p:cNvPicPr>
              <a:picLocks noChangeAspect="1" noChangeArrowheads="1"/>
            </p:cNvPicPr>
            <p:nvPr/>
          </p:nvPicPr>
          <p:blipFill>
            <a:blip r:embed="rId2" cstate="print"/>
            <a:srcRect/>
            <a:stretch>
              <a:fillRect/>
            </a:stretch>
          </p:blipFill>
          <p:spPr bwMode="auto">
            <a:xfrm>
              <a:off x="1811045" y="2543619"/>
              <a:ext cx="8057990" cy="4314381"/>
            </a:xfrm>
            <a:prstGeom prst="rect">
              <a:avLst/>
            </a:prstGeom>
            <a:noFill/>
          </p:spPr>
        </p:pic>
        <p:sp>
          <p:nvSpPr>
            <p:cNvPr id="8" name="Скругленный прямоугольник 7"/>
            <p:cNvSpPr/>
            <p:nvPr/>
          </p:nvSpPr>
          <p:spPr>
            <a:xfrm>
              <a:off x="2361461" y="3906174"/>
              <a:ext cx="834501" cy="301842"/>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Скругленный прямоугольник 12"/>
            <p:cNvSpPr/>
            <p:nvPr/>
          </p:nvSpPr>
          <p:spPr>
            <a:xfrm>
              <a:off x="6081203" y="5362112"/>
              <a:ext cx="435006" cy="168676"/>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Tree>
    <p:extLst>
      <p:ext uri="{BB962C8B-B14F-4D97-AF65-F5344CB8AC3E}">
        <p14:creationId xmlns="" xmlns:p14="http://schemas.microsoft.com/office/powerpoint/2010/main" val="31988243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Горизонтальный свиток 10"/>
          <p:cNvSpPr/>
          <p:nvPr/>
        </p:nvSpPr>
        <p:spPr>
          <a:xfrm>
            <a:off x="159797" y="3817397"/>
            <a:ext cx="2787589" cy="1438183"/>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TextBox 3"/>
          <p:cNvSpPr txBox="1"/>
          <p:nvPr/>
        </p:nvSpPr>
        <p:spPr>
          <a:xfrm>
            <a:off x="9998015" y="6297283"/>
            <a:ext cx="1581908" cy="369332"/>
          </a:xfrm>
          <a:prstGeom prst="rect">
            <a:avLst/>
          </a:prstGeom>
          <a:noFill/>
        </p:spPr>
        <p:txBody>
          <a:bodyPr wrap="none" rtlCol="0">
            <a:spAutoFit/>
          </a:bodyPr>
          <a:lstStyle/>
          <a:p>
            <a:r>
              <a:rPr lang="en-US" b="1" dirty="0" smtClean="0">
                <a:solidFill>
                  <a:srgbClr val="0000FF"/>
                </a:solidFill>
                <a:latin typeface="Cambria" pitchFamily="18" charset="0"/>
                <a:ea typeface="Cambria" pitchFamily="18" charset="0"/>
              </a:rPr>
              <a:t>www.ineu.kz</a:t>
            </a:r>
            <a:endParaRPr lang="ru-RU" b="1" dirty="0">
              <a:solidFill>
                <a:srgbClr val="0000FF"/>
              </a:solidFill>
              <a:latin typeface="Cambria" pitchFamily="18" charset="0"/>
              <a:ea typeface="Cambria" pitchFamily="18" charset="0"/>
            </a:endParaRPr>
          </a:p>
        </p:txBody>
      </p:sp>
      <p:sp>
        <p:nvSpPr>
          <p:cNvPr id="3" name="Прямоугольник 2"/>
          <p:cNvSpPr/>
          <p:nvPr/>
        </p:nvSpPr>
        <p:spPr>
          <a:xfrm>
            <a:off x="207145" y="238347"/>
            <a:ext cx="11786586" cy="3139321"/>
          </a:xfrm>
          <a:prstGeom prst="rect">
            <a:avLst/>
          </a:prstGeom>
        </p:spPr>
        <p:txBody>
          <a:bodyPr wrap="square">
            <a:spAutoFit/>
          </a:bodyPr>
          <a:lstStyle/>
          <a:p>
            <a:pPr algn="just"/>
            <a:r>
              <a:rPr lang="ru-RU" b="1" dirty="0" smtClean="0">
                <a:latin typeface="+mj-lt"/>
              </a:rPr>
              <a:t>	После выбора файлов откроется окно для настройки параметров проверки документа.</a:t>
            </a:r>
          </a:p>
          <a:p>
            <a:pPr algn="just"/>
            <a:r>
              <a:rPr lang="ru-RU" b="1" dirty="0" smtClean="0">
                <a:solidFill>
                  <a:srgbClr val="FF0000"/>
                </a:solidFill>
                <a:latin typeface="+mj-lt"/>
              </a:rPr>
              <a:t>	Важно! В названии документов запрещено использование символов: ;&gt;&lt;=+&amp;%#@[]{}~`®*\&gt;</a:t>
            </a:r>
          </a:p>
          <a:p>
            <a:pPr algn="just"/>
            <a:r>
              <a:rPr lang="ru-RU" b="1" dirty="0" smtClean="0">
                <a:latin typeface="+mj-lt"/>
              </a:rPr>
              <a:t>	Если не вводить параметры, то к документу будут применены следующие значения по умолчанию: выбрана папка, которая была открыта при просмотре кабинета пользователя, тип документа не указан, название - имя файла, для модулей поиска будут установлены все возможные опции проверки (</a:t>
            </a:r>
            <a:r>
              <a:rPr lang="ru-RU" b="1" i="1" dirty="0" smtClean="0">
                <a:latin typeface="+mj-lt"/>
              </a:rPr>
              <a:t>зависит от подключенных услуг</a:t>
            </a:r>
            <a:r>
              <a:rPr lang="ru-RU" b="1" dirty="0" smtClean="0">
                <a:latin typeface="+mj-lt"/>
              </a:rPr>
              <a:t>).</a:t>
            </a:r>
          </a:p>
          <a:p>
            <a:pPr algn="just"/>
            <a:r>
              <a:rPr lang="ru-RU" b="1" dirty="0" smtClean="0">
                <a:latin typeface="+mj-lt"/>
              </a:rPr>
              <a:t>	Далее нажмите на кнопку «Продолжить», документ добавится в кабинет и отправится на проверку. В папке, в которую был добавлен документ, вы увидите добавленный документ, в строке с документом будет указана дата загрузки документа. После завершения проверки в строке появятся результаты проверки.</a:t>
            </a:r>
          </a:p>
          <a:p>
            <a:pPr algn="just"/>
            <a:endParaRPr lang="ru-RU" b="1" dirty="0">
              <a:latin typeface="+mj-lt"/>
            </a:endParaRPr>
          </a:p>
        </p:txBody>
      </p:sp>
      <p:pic>
        <p:nvPicPr>
          <p:cNvPr id="5" name="Picture 3" descr="C:\Users\User\Desktop\ВСЁ ВСЁ ВСЁ\АНТИПЛАГИАТ\презентации\для презентации обучающимся\добавление документа1.png"/>
          <p:cNvPicPr>
            <a:picLocks noChangeAspect="1" noChangeArrowheads="1"/>
          </p:cNvPicPr>
          <p:nvPr/>
        </p:nvPicPr>
        <p:blipFill>
          <a:blip r:embed="rId2" cstate="print"/>
          <a:srcRect/>
          <a:stretch>
            <a:fillRect/>
          </a:stretch>
        </p:blipFill>
        <p:spPr bwMode="auto">
          <a:xfrm>
            <a:off x="3808113" y="2818660"/>
            <a:ext cx="4677132" cy="4039340"/>
          </a:xfrm>
          <a:prstGeom prst="rect">
            <a:avLst/>
          </a:prstGeom>
          <a:noFill/>
        </p:spPr>
      </p:pic>
      <p:sp>
        <p:nvSpPr>
          <p:cNvPr id="6" name="Скругленный прямоугольник 5"/>
          <p:cNvSpPr/>
          <p:nvPr/>
        </p:nvSpPr>
        <p:spPr>
          <a:xfrm>
            <a:off x="3684231" y="2871928"/>
            <a:ext cx="4971496" cy="3986072"/>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Скругленный прямоугольник 6"/>
          <p:cNvSpPr/>
          <p:nvPr/>
        </p:nvSpPr>
        <p:spPr>
          <a:xfrm>
            <a:off x="7288569" y="6436309"/>
            <a:ext cx="941032" cy="221943"/>
          </a:xfrm>
          <a:prstGeom prst="roundRect">
            <a:avLst/>
          </a:prstGeom>
          <a:noFill/>
          <a:ln w="762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Скругленный прямоугольник 7"/>
          <p:cNvSpPr/>
          <p:nvPr/>
        </p:nvSpPr>
        <p:spPr>
          <a:xfrm>
            <a:off x="4003831" y="3577704"/>
            <a:ext cx="1358284" cy="736844"/>
          </a:xfrm>
          <a:prstGeom prst="roundRect">
            <a:avLst/>
          </a:prstGeom>
          <a:noFill/>
          <a:ln w="762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p:cNvSpPr txBox="1"/>
          <p:nvPr/>
        </p:nvSpPr>
        <p:spPr>
          <a:xfrm>
            <a:off x="328474" y="4012707"/>
            <a:ext cx="2592280" cy="1077218"/>
          </a:xfrm>
          <a:prstGeom prst="rect">
            <a:avLst/>
          </a:prstGeom>
          <a:noFill/>
        </p:spPr>
        <p:txBody>
          <a:bodyPr wrap="square" rtlCol="0">
            <a:spAutoFit/>
          </a:bodyPr>
          <a:lstStyle/>
          <a:p>
            <a:pPr algn="just"/>
            <a:r>
              <a:rPr lang="ru-RU" sz="1600" b="1" dirty="0" smtClean="0">
                <a:latin typeface="+mj-lt"/>
              </a:rPr>
              <a:t>*При необходимости папки можно добавить и разбить их по тематике</a:t>
            </a:r>
            <a:endParaRPr lang="ru-RU" sz="1600" b="1" dirty="0">
              <a:latin typeface="+mj-lt"/>
            </a:endParaRPr>
          </a:p>
        </p:txBody>
      </p:sp>
      <p:sp>
        <p:nvSpPr>
          <p:cNvPr id="14" name="Стрелка вправо с вырезом 13"/>
          <p:cNvSpPr/>
          <p:nvPr/>
        </p:nvSpPr>
        <p:spPr>
          <a:xfrm rot="20034869">
            <a:off x="2960801" y="4086081"/>
            <a:ext cx="934334" cy="185901"/>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0721" name="Picture 1" descr="C:\Users\User\Desktop\ВСЁ ВСЁ ВСЁ\АНТИПЛАГИАТ\презентации\для презентации обучающимся\документ добавлен1.png"/>
          <p:cNvPicPr>
            <a:picLocks noChangeAspect="1" noChangeArrowheads="1"/>
          </p:cNvPicPr>
          <p:nvPr/>
        </p:nvPicPr>
        <p:blipFill>
          <a:blip r:embed="rId3" cstate="print"/>
          <a:srcRect/>
          <a:stretch>
            <a:fillRect/>
          </a:stretch>
        </p:blipFill>
        <p:spPr bwMode="auto">
          <a:xfrm>
            <a:off x="9312676" y="3704681"/>
            <a:ext cx="2521922" cy="1803620"/>
          </a:xfrm>
          <a:prstGeom prst="rect">
            <a:avLst/>
          </a:prstGeom>
          <a:noFill/>
        </p:spPr>
      </p:pic>
      <p:sp>
        <p:nvSpPr>
          <p:cNvPr id="15" name="Стрелка вправо с вырезом 14"/>
          <p:cNvSpPr/>
          <p:nvPr/>
        </p:nvSpPr>
        <p:spPr>
          <a:xfrm rot="19448582">
            <a:off x="8270808" y="5928012"/>
            <a:ext cx="1581281" cy="259995"/>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Скругленный прямоугольник 15"/>
          <p:cNvSpPr/>
          <p:nvPr/>
        </p:nvSpPr>
        <p:spPr>
          <a:xfrm>
            <a:off x="9454718" y="3737499"/>
            <a:ext cx="2219418" cy="1784412"/>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 xmlns:p14="http://schemas.microsoft.com/office/powerpoint/2010/main" val="31988243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98015" y="6297283"/>
            <a:ext cx="1581908" cy="369332"/>
          </a:xfrm>
          <a:prstGeom prst="rect">
            <a:avLst/>
          </a:prstGeom>
          <a:noFill/>
        </p:spPr>
        <p:txBody>
          <a:bodyPr wrap="none" rtlCol="0">
            <a:spAutoFit/>
          </a:bodyPr>
          <a:lstStyle/>
          <a:p>
            <a:r>
              <a:rPr lang="en-US" b="1" dirty="0" smtClean="0">
                <a:solidFill>
                  <a:srgbClr val="0000FF"/>
                </a:solidFill>
                <a:latin typeface="Cambria" pitchFamily="18" charset="0"/>
                <a:ea typeface="Cambria" pitchFamily="18" charset="0"/>
              </a:rPr>
              <a:t>www.ineu.kz</a:t>
            </a:r>
            <a:endParaRPr lang="ru-RU" b="1" dirty="0">
              <a:solidFill>
                <a:srgbClr val="0000FF"/>
              </a:solidFill>
              <a:latin typeface="Cambria" pitchFamily="18" charset="0"/>
              <a:ea typeface="Cambria" pitchFamily="18" charset="0"/>
            </a:endParaRPr>
          </a:p>
        </p:txBody>
      </p:sp>
      <p:sp>
        <p:nvSpPr>
          <p:cNvPr id="3" name="Прямоугольник 2"/>
          <p:cNvSpPr/>
          <p:nvPr/>
        </p:nvSpPr>
        <p:spPr>
          <a:xfrm>
            <a:off x="7244178" y="1090564"/>
            <a:ext cx="4406284" cy="5078313"/>
          </a:xfrm>
          <a:prstGeom prst="rect">
            <a:avLst/>
          </a:prstGeom>
        </p:spPr>
        <p:txBody>
          <a:bodyPr wrap="square">
            <a:spAutoFit/>
          </a:bodyPr>
          <a:lstStyle/>
          <a:p>
            <a:pPr algn="just"/>
            <a:r>
              <a:rPr lang="ru-RU" b="1" dirty="0" smtClean="0">
                <a:latin typeface="+mj-lt"/>
              </a:rPr>
              <a:t>	В некоторых случаях удобнее и быстрее использовать функцию проверки текста, для этого необходимо нажать на кнопку «Добавить текст». В открывшейся форме введите или вставьте в поле текст, выберите модули, по которым будет осуществляться проверка документа, а затем нажмите кнопку «Продолжить».</a:t>
            </a:r>
          </a:p>
          <a:p>
            <a:pPr algn="just"/>
            <a:r>
              <a:rPr lang="ru-RU" b="1" dirty="0" smtClean="0">
                <a:latin typeface="+mj-lt"/>
              </a:rPr>
              <a:t>	После нажатия кнопки «Продолжить» в вашем кабинете появится документ, его название будет таким же, как первое слово в введенном тексте (не более 15 символов), затем по этому документу запустится проверка.</a:t>
            </a:r>
          </a:p>
          <a:p>
            <a:pPr algn="just"/>
            <a:endParaRPr lang="ru-RU" b="1" dirty="0">
              <a:latin typeface="+mj-lt"/>
            </a:endParaRPr>
          </a:p>
        </p:txBody>
      </p:sp>
      <p:sp>
        <p:nvSpPr>
          <p:cNvPr id="5" name="TextBox 4"/>
          <p:cNvSpPr txBox="1"/>
          <p:nvPr/>
        </p:nvSpPr>
        <p:spPr>
          <a:xfrm>
            <a:off x="177553" y="230819"/>
            <a:ext cx="11611993" cy="523220"/>
          </a:xfrm>
          <a:prstGeom prst="rect">
            <a:avLst/>
          </a:prstGeom>
          <a:noFill/>
        </p:spPr>
        <p:txBody>
          <a:bodyPr wrap="square" rtlCol="0">
            <a:spAutoFit/>
          </a:bodyPr>
          <a:lstStyle/>
          <a:p>
            <a:pPr algn="r"/>
            <a:r>
              <a:rPr lang="ru-RU" sz="2800" b="1" dirty="0" smtClean="0">
                <a:solidFill>
                  <a:srgbClr val="0000FF"/>
                </a:solidFill>
                <a:latin typeface="+mj-lt"/>
              </a:rPr>
              <a:t>ПРОВЕРКА ТЕКСТА</a:t>
            </a:r>
            <a:endParaRPr lang="ru-RU" sz="2800" b="1" dirty="0">
              <a:solidFill>
                <a:srgbClr val="0000FF"/>
              </a:solidFill>
              <a:latin typeface="+mj-lt"/>
            </a:endParaRPr>
          </a:p>
        </p:txBody>
      </p:sp>
      <p:grpSp>
        <p:nvGrpSpPr>
          <p:cNvPr id="2" name="Группа 7"/>
          <p:cNvGrpSpPr/>
          <p:nvPr/>
        </p:nvGrpSpPr>
        <p:grpSpPr>
          <a:xfrm>
            <a:off x="630316" y="781235"/>
            <a:ext cx="6258756" cy="5370990"/>
            <a:chOff x="603683" y="541538"/>
            <a:chExt cx="6258756" cy="5370990"/>
          </a:xfrm>
        </p:grpSpPr>
        <p:pic>
          <p:nvPicPr>
            <p:cNvPr id="31746" name="Picture 2" descr="https://docs.antiplagiat.ru/ru/Images/add-text.png"/>
            <p:cNvPicPr>
              <a:picLocks noChangeAspect="1" noChangeArrowheads="1"/>
            </p:cNvPicPr>
            <p:nvPr/>
          </p:nvPicPr>
          <p:blipFill>
            <a:blip r:embed="rId2" cstate="print"/>
            <a:srcRect/>
            <a:stretch>
              <a:fillRect/>
            </a:stretch>
          </p:blipFill>
          <p:spPr bwMode="auto">
            <a:xfrm>
              <a:off x="848033" y="798341"/>
              <a:ext cx="5953125" cy="5038726"/>
            </a:xfrm>
            <a:prstGeom prst="rect">
              <a:avLst/>
            </a:prstGeom>
            <a:noFill/>
          </p:spPr>
        </p:pic>
        <p:sp>
          <p:nvSpPr>
            <p:cNvPr id="7" name="Скругленный прямоугольник 6"/>
            <p:cNvSpPr/>
            <p:nvPr/>
          </p:nvSpPr>
          <p:spPr>
            <a:xfrm>
              <a:off x="603683" y="541538"/>
              <a:ext cx="6258756" cy="5370990"/>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Tree>
    <p:extLst>
      <p:ext uri="{BB962C8B-B14F-4D97-AF65-F5344CB8AC3E}">
        <p14:creationId xmlns="" xmlns:p14="http://schemas.microsoft.com/office/powerpoint/2010/main" val="31988243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98015" y="6297283"/>
            <a:ext cx="1581908" cy="369332"/>
          </a:xfrm>
          <a:prstGeom prst="rect">
            <a:avLst/>
          </a:prstGeom>
          <a:noFill/>
        </p:spPr>
        <p:txBody>
          <a:bodyPr wrap="none" rtlCol="0">
            <a:spAutoFit/>
          </a:bodyPr>
          <a:lstStyle/>
          <a:p>
            <a:r>
              <a:rPr lang="en-US" b="1" dirty="0" smtClean="0">
                <a:solidFill>
                  <a:srgbClr val="0000FF"/>
                </a:solidFill>
                <a:latin typeface="Cambria" pitchFamily="18" charset="0"/>
                <a:ea typeface="Cambria" pitchFamily="18" charset="0"/>
              </a:rPr>
              <a:t>www.ineu.kz</a:t>
            </a:r>
            <a:endParaRPr lang="ru-RU" b="1" dirty="0">
              <a:solidFill>
                <a:srgbClr val="0000FF"/>
              </a:solidFill>
              <a:latin typeface="Cambria" pitchFamily="18" charset="0"/>
              <a:ea typeface="Cambria" pitchFamily="18" charset="0"/>
            </a:endParaRPr>
          </a:p>
        </p:txBody>
      </p:sp>
      <p:sp>
        <p:nvSpPr>
          <p:cNvPr id="5" name="TextBox 4"/>
          <p:cNvSpPr txBox="1"/>
          <p:nvPr/>
        </p:nvSpPr>
        <p:spPr>
          <a:xfrm>
            <a:off x="177553" y="230819"/>
            <a:ext cx="11611993" cy="523220"/>
          </a:xfrm>
          <a:prstGeom prst="rect">
            <a:avLst/>
          </a:prstGeom>
          <a:noFill/>
        </p:spPr>
        <p:txBody>
          <a:bodyPr wrap="square" rtlCol="0">
            <a:spAutoFit/>
          </a:bodyPr>
          <a:lstStyle/>
          <a:p>
            <a:pPr algn="r"/>
            <a:r>
              <a:rPr lang="ru-RU" sz="2800" b="1" dirty="0" smtClean="0">
                <a:solidFill>
                  <a:srgbClr val="0000FF"/>
                </a:solidFill>
                <a:latin typeface="+mj-lt"/>
              </a:rPr>
              <a:t>ПРОСМОТР</a:t>
            </a:r>
            <a:r>
              <a:rPr lang="ru-RU" sz="2800" b="1" dirty="0" smtClean="0">
                <a:solidFill>
                  <a:srgbClr val="FF0000"/>
                </a:solidFill>
                <a:latin typeface="+mj-lt"/>
              </a:rPr>
              <a:t> </a:t>
            </a:r>
            <a:r>
              <a:rPr lang="ru-RU" sz="2800" b="1" dirty="0" smtClean="0">
                <a:solidFill>
                  <a:srgbClr val="0000FF"/>
                </a:solidFill>
                <a:latin typeface="+mj-lt"/>
              </a:rPr>
              <a:t>И РЕДАКТИРОВАНИЕ ИНФОРМАЦИИ О ДОКУМЕНТЕ</a:t>
            </a:r>
            <a:endParaRPr lang="ru-RU" sz="2800" b="1" dirty="0">
              <a:solidFill>
                <a:srgbClr val="0000FF"/>
              </a:solidFill>
              <a:latin typeface="+mj-lt"/>
            </a:endParaRPr>
          </a:p>
        </p:txBody>
      </p:sp>
      <p:sp>
        <p:nvSpPr>
          <p:cNvPr id="6" name="Прямоугольник 5"/>
          <p:cNvSpPr/>
          <p:nvPr/>
        </p:nvSpPr>
        <p:spPr>
          <a:xfrm>
            <a:off x="260411" y="826026"/>
            <a:ext cx="11715565" cy="5632311"/>
          </a:xfrm>
          <a:prstGeom prst="rect">
            <a:avLst/>
          </a:prstGeom>
        </p:spPr>
        <p:txBody>
          <a:bodyPr wrap="square">
            <a:spAutoFit/>
          </a:bodyPr>
          <a:lstStyle/>
          <a:p>
            <a:pPr algn="just"/>
            <a:r>
              <a:rPr lang="ru-RU" b="1" dirty="0" smtClean="0">
                <a:latin typeface="+mj-lt"/>
              </a:rPr>
              <a:t>	Каждый документ при добавлении или перемещении в кабинет обязательно помещается в какую-либо папку кабинета. Однократно нажав по названию папки, в которой есть документы, вы увидите документы, находящиеся внутри папки.</a:t>
            </a:r>
          </a:p>
          <a:p>
            <a:pPr algn="just"/>
            <a:r>
              <a:rPr lang="ru-RU" b="1" dirty="0" smtClean="0">
                <a:latin typeface="+mj-lt"/>
              </a:rPr>
              <a:t>	Документы располагаются в виде списка. В каждой строке списка отображается информация о документе, результат проверки и ссылка на отчет.</a:t>
            </a:r>
          </a:p>
          <a:p>
            <a:pPr algn="just"/>
            <a:r>
              <a:rPr lang="ru-RU" b="1" dirty="0" smtClean="0">
                <a:latin typeface="+mj-lt"/>
              </a:rPr>
              <a:t>	Оценка оригинальности в строке документа предназначена для первичного, поверхностного ознакомления с результатами проверки. Для получения детальной оценки о результатах проверки необходимо перейти к просмотру отчета о проверке, нажав на кнопку «Отчет».</a:t>
            </a:r>
          </a:p>
          <a:p>
            <a:pPr algn="just"/>
            <a:r>
              <a:rPr lang="ru-RU" b="1" dirty="0" smtClean="0">
                <a:latin typeface="+mj-lt"/>
              </a:rPr>
              <a:t>	Для просмотра информации о документе откройте папку, выделите нужный вам документ галочкой и в верхнем меню нажмите кнопку «Информация». Откроется окно с атрибутами документа и информацией о дате и длительности загрузки.</a:t>
            </a:r>
          </a:p>
          <a:p>
            <a:pPr algn="just"/>
            <a:r>
              <a:rPr lang="ru-RU" b="1" dirty="0" smtClean="0">
                <a:latin typeface="+mj-lt"/>
              </a:rPr>
              <a:t>	Чтобы просмотреть текст загруженного документа, нажмите на его название в списке документов. Откроется страница «Версия для чтения», на которой отображается текст документа в постраничном режиме.</a:t>
            </a:r>
          </a:p>
          <a:p>
            <a:pPr algn="just"/>
            <a:r>
              <a:rPr lang="ru-RU" b="1" dirty="0" smtClean="0">
                <a:latin typeface="+mj-lt"/>
              </a:rPr>
              <a:t>	Для перехода по страницам текста воспользуйтесь панелью </a:t>
            </a:r>
            <a:r>
              <a:rPr lang="ru-RU" b="1" dirty="0" err="1" smtClean="0">
                <a:latin typeface="+mj-lt"/>
              </a:rPr>
              <a:t>пейджинга</a:t>
            </a:r>
            <a:r>
              <a:rPr lang="ru-RU" b="1" dirty="0" smtClean="0">
                <a:latin typeface="+mj-lt"/>
              </a:rPr>
              <a:t>, расположенной над и под текстовым полем. Вы можете вывести на экран сразу все страницы документа, нажав под текстовым полем на кнопку «Показать все страницы».</a:t>
            </a:r>
          </a:p>
          <a:p>
            <a:pPr algn="just"/>
            <a:r>
              <a:rPr lang="ru-RU" b="1" dirty="0" smtClean="0">
                <a:latin typeface="+mj-lt"/>
              </a:rPr>
              <a:t>	Также на этой странице можно просмотреть атрибуты документа и изменить их при необходимости, нажав на кнопку «Изменить название и тип».</a:t>
            </a:r>
          </a:p>
          <a:p>
            <a:pPr algn="just"/>
            <a:endParaRPr lang="ru-RU" b="1" dirty="0">
              <a:latin typeface="+mj-lt"/>
            </a:endParaRPr>
          </a:p>
        </p:txBody>
      </p:sp>
    </p:spTree>
    <p:extLst>
      <p:ext uri="{BB962C8B-B14F-4D97-AF65-F5344CB8AC3E}">
        <p14:creationId xmlns="" xmlns:p14="http://schemas.microsoft.com/office/powerpoint/2010/main" val="319882434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ткрытая">
  <a:themeElements>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Начальная">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353</TotalTime>
  <Words>425</Words>
  <Application>Microsoft Office PowerPoint</Application>
  <PresentationFormat>Произвольный</PresentationFormat>
  <Paragraphs>114</Paragraphs>
  <Slides>24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24</vt:i4>
      </vt:variant>
    </vt:vector>
  </HeadingPairs>
  <TitlesOfParts>
    <vt:vector size="25" baseType="lpstr">
      <vt:lpstr>Открытая</vt:lpstr>
      <vt:lpstr>Онлайн-семинар по работе  с системой «АНТИПЛАГИАТ»</vt:lpstr>
      <vt:lpstr>В адресной строке браузера ввести адрес: https://antiplagiat.ru  </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ЦИТИРОВАНИЕ</vt:lpstr>
      <vt:lpstr>Слайд 19</vt:lpstr>
      <vt:lpstr>САМОЦИТИРОВАНИЕ</vt:lpstr>
      <vt:lpstr>Слайд 21</vt:lpstr>
      <vt:lpstr>Слайд 22</vt:lpstr>
      <vt:lpstr>Слайд 23</vt:lpstr>
      <vt:lpstr>Слайд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Марат Рахимбаев</dc:creator>
  <cp:lastModifiedBy>Сара Шарапиденова</cp:lastModifiedBy>
  <cp:revision>57</cp:revision>
  <dcterms:created xsi:type="dcterms:W3CDTF">2020-04-12T07:03:29Z</dcterms:created>
  <dcterms:modified xsi:type="dcterms:W3CDTF">2021-02-08T06:37:59Z</dcterms:modified>
</cp:coreProperties>
</file>